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58" r:id="rId3"/>
    <p:sldId id="259" r:id="rId4"/>
    <p:sldId id="261" r:id="rId5"/>
    <p:sldId id="296" r:id="rId6"/>
    <p:sldId id="265" r:id="rId7"/>
    <p:sldId id="297" r:id="rId8"/>
    <p:sldId id="298" r:id="rId9"/>
    <p:sldId id="299" r:id="rId10"/>
    <p:sldId id="300" r:id="rId11"/>
    <p:sldId id="301" r:id="rId12"/>
    <p:sldId id="303" r:id="rId13"/>
    <p:sldId id="302" r:id="rId14"/>
    <p:sldId id="304" r:id="rId15"/>
    <p:sldId id="307" r:id="rId16"/>
    <p:sldId id="309" r:id="rId17"/>
    <p:sldId id="305" r:id="rId18"/>
    <p:sldId id="310" r:id="rId19"/>
    <p:sldId id="306" r:id="rId20"/>
    <p:sldId id="311" r:id="rId21"/>
    <p:sldId id="313" r:id="rId22"/>
    <p:sldId id="312" r:id="rId23"/>
    <p:sldId id="314" r:id="rId24"/>
    <p:sldId id="27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mbria" panose="02040503050406030204" pitchFamily="18" charset="0"/>
      <p:regular r:id="rId31"/>
      <p:bold r:id="rId32"/>
      <p:italic r:id="rId33"/>
      <p:boldItalic r:id="rId34"/>
    </p:embeddedFont>
    <p:embeddedFont>
      <p:font typeface="Nixie One" panose="02000503080000020004" pitchFamily="2" charset="0"/>
      <p:regular r:id="rId35"/>
    </p:embeddedFont>
    <p:embeddedFont>
      <p:font typeface="Roboto Slab" pitchFamily="2"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CEBAF2-A0B9-41F5-855D-340B4F70AB4A}">
  <a:tblStyle styleId="{98CEBAF2-A0B9-41F5-855D-340B4F70AB4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ED7BB8-C791-43B9-B544-FB8657F4FD4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5"/>
  </p:normalViewPr>
  <p:slideViewPr>
    <p:cSldViewPr snapToGrid="0">
      <p:cViewPr varScale="1">
        <p:scale>
          <a:sx n="150" d="100"/>
          <a:sy n="150" d="100"/>
        </p:scale>
        <p:origin x="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92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3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0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85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99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2d5601ac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2d5601ac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24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68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61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44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6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3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987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19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16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90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24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97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68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12" name="Google Shape;12;p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685800" y="2601425"/>
            <a:ext cx="5810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17" name="Google Shape;17;p3"/>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800"/>
              <a:buNone/>
              <a:defRPr sz="1800" b="1">
                <a:solidFill>
                  <a:schemeClr val="accent6"/>
                </a:solidFill>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b="1">
                <a:solidFill>
                  <a:schemeClr val="accent6"/>
                </a:solidFill>
              </a:defRPr>
            </a:lvl4pPr>
            <a:lvl5pPr lvl="4" rtl="0">
              <a:spcBef>
                <a:spcPts val="0"/>
              </a:spcBef>
              <a:spcAft>
                <a:spcPts val="0"/>
              </a:spcAft>
              <a:buClr>
                <a:schemeClr val="accent6"/>
              </a:buClr>
              <a:buSzPts val="1800"/>
              <a:buNone/>
              <a:defRPr b="1">
                <a:solidFill>
                  <a:schemeClr val="accent6"/>
                </a:solidFill>
              </a:defRPr>
            </a:lvl5pPr>
            <a:lvl6pPr lvl="5" rtl="0">
              <a:spcBef>
                <a:spcPts val="0"/>
              </a:spcBef>
              <a:spcAft>
                <a:spcPts val="0"/>
              </a:spcAft>
              <a:buClr>
                <a:schemeClr val="accent6"/>
              </a:buClr>
              <a:buSzPts val="1800"/>
              <a:buNone/>
              <a:defRPr b="1">
                <a:solidFill>
                  <a:schemeClr val="accent6"/>
                </a:solidFill>
              </a:defRPr>
            </a:lvl6pPr>
            <a:lvl7pPr lvl="6" rtl="0">
              <a:spcBef>
                <a:spcPts val="0"/>
              </a:spcBef>
              <a:spcAft>
                <a:spcPts val="0"/>
              </a:spcAft>
              <a:buClr>
                <a:schemeClr val="accent6"/>
              </a:buClr>
              <a:buSzPts val="1800"/>
              <a:buNone/>
              <a:defRPr b="1">
                <a:solidFill>
                  <a:schemeClr val="accent6"/>
                </a:solidFill>
              </a:defRPr>
            </a:lvl7pPr>
            <a:lvl8pPr lvl="7" rtl="0">
              <a:spcBef>
                <a:spcPts val="0"/>
              </a:spcBef>
              <a:spcAft>
                <a:spcPts val="0"/>
              </a:spcAft>
              <a:buClr>
                <a:schemeClr val="accent6"/>
              </a:buClr>
              <a:buSzPts val="1800"/>
              <a:buNone/>
              <a:defRPr b="1">
                <a:solidFill>
                  <a:schemeClr val="accent6"/>
                </a:solidFill>
              </a:defRPr>
            </a:lvl8pPr>
            <a:lvl9pPr lvl="8" rtl="0">
              <a:spcBef>
                <a:spcPts val="0"/>
              </a:spcBef>
              <a:spcAft>
                <a:spcPts val="0"/>
              </a:spcAft>
              <a:buClr>
                <a:schemeClr val="accent6"/>
              </a:buClr>
              <a:buSzPts val="1800"/>
              <a:buNone/>
              <a:defRPr b="1">
                <a:solidFill>
                  <a:schemeClr val="accent6"/>
                </a:solidFill>
              </a:defRPr>
            </a:lvl9pPr>
          </a:lstStyle>
          <a:p>
            <a:endParaRPr/>
          </a:p>
        </p:txBody>
      </p:sp>
      <p:sp>
        <p:nvSpPr>
          <p:cNvPr id="18" name="Google Shape;18;p3"/>
          <p:cNvSpPr/>
          <p:nvPr/>
        </p:nvSpPr>
        <p:spPr>
          <a:xfrm>
            <a:off x="0" y="4288499"/>
            <a:ext cx="3474300" cy="2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0"/>
            <a:ext cx="34743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20" name="Google Shape;20;p3"/>
          <p:cNvSpPr/>
          <p:nvPr/>
        </p:nvSpPr>
        <p:spPr>
          <a:xfrm>
            <a:off x="0" y="500626"/>
            <a:ext cx="3474300" cy="3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493604"/>
            <a:ext cx="34743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584075"/>
            <a:ext cx="34743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5"/>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34" name="Google Shape;34;p5"/>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5"/>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39" name="Google Shape;39;p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0" name="Google Shape;40;p5"/>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41" name="Google Shape;41;p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8"/>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67" name="Google Shape;67;p8"/>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8"/>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72" name="Google Shape;72;p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3" name="Google Shape;73;p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tyle A">
  <p:cSld name="BLANK_1_1">
    <p:bg>
      <p:bgPr>
        <a:solidFill>
          <a:schemeClr val="accent4"/>
        </a:solidFill>
        <a:effectLst/>
      </p:bgPr>
    </p:bg>
    <p:spTree>
      <p:nvGrpSpPr>
        <p:cNvPr id="1" name="Shape 89"/>
        <p:cNvGrpSpPr/>
        <p:nvPr/>
      </p:nvGrpSpPr>
      <p:grpSpPr>
        <a:xfrm>
          <a:off x="0" y="0"/>
          <a:ext cx="0" cy="0"/>
          <a:chOff x="0" y="0"/>
          <a:chExt cx="0" cy="0"/>
        </a:xfrm>
      </p:grpSpPr>
      <p:sp>
        <p:nvSpPr>
          <p:cNvPr id="90" name="Google Shape;90;p1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1" name="Google Shape;91;p11"/>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tyle B">
  <p:cSld name="BLANK_1_1_1">
    <p:bg>
      <p:bgPr>
        <a:solidFill>
          <a:schemeClr val="accent1"/>
        </a:solidFill>
        <a:effectLst/>
      </p:bgPr>
    </p:bg>
    <p:spTree>
      <p:nvGrpSpPr>
        <p:cNvPr id="1" name="Shape 95"/>
        <p:cNvGrpSpPr/>
        <p:nvPr/>
      </p:nvGrpSpPr>
      <p:grpSpPr>
        <a:xfrm>
          <a:off x="0" y="0"/>
          <a:ext cx="0" cy="0"/>
          <a:chOff x="0" y="0"/>
          <a:chExt cx="0" cy="0"/>
        </a:xfrm>
      </p:grpSpPr>
      <p:sp>
        <p:nvSpPr>
          <p:cNvPr id="96" name="Google Shape;96;p12"/>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8" name="Google Shape;98;p1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1pPr>
            <a:lvl2pPr lvl="1">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2pPr>
            <a:lvl3pPr lvl="2">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3pPr>
            <a:lvl4pPr lvl="3">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4pPr>
            <a:lvl5pPr lvl="4">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5pPr>
            <a:lvl6pPr lvl="5">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6pPr>
            <a:lvl7pPr lvl="6">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7pPr>
            <a:lvl8pPr lvl="7">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8pPr>
            <a:lvl9pPr lvl="8">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2"/>
              </a:buClr>
              <a:buSzPts val="3000"/>
              <a:buFont typeface="Nixie One"/>
              <a:buChar char="▪"/>
              <a:defRPr sz="3000">
                <a:solidFill>
                  <a:schemeClr val="accent1"/>
                </a:solidFill>
                <a:latin typeface="Nixie One"/>
                <a:ea typeface="Nixie One"/>
                <a:cs typeface="Nixie One"/>
                <a:sym typeface="Nixie One"/>
              </a:defRPr>
            </a:lvl1pPr>
            <a:lvl2pPr marL="914400" lvl="1"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2pPr>
            <a:lvl3pPr marL="1371600" lvl="2"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3pPr>
            <a:lvl4pPr marL="1828800" lvl="3"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4pPr>
            <a:lvl5pPr marL="2286000" lvl="4"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5pPr>
            <a:lvl6pPr marL="2743200" lvl="5"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6pPr>
            <a:lvl7pPr marL="3200400" lvl="6"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7pPr>
            <a:lvl8pPr marL="3657600" lvl="7"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8pPr>
            <a:lvl9pPr marL="4114800" lvl="8"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lvl="0" algn="ctr">
              <a:buNone/>
              <a:defRPr sz="800">
                <a:solidFill>
                  <a:schemeClr val="lt1"/>
                </a:solidFill>
                <a:latin typeface="Roboto Slab"/>
                <a:ea typeface="Roboto Slab"/>
                <a:cs typeface="Roboto Slab"/>
                <a:sym typeface="Roboto Slab"/>
              </a:defRPr>
            </a:lvl1pPr>
            <a:lvl2pPr lvl="1" algn="ctr">
              <a:buNone/>
              <a:defRPr sz="800">
                <a:solidFill>
                  <a:schemeClr val="lt1"/>
                </a:solidFill>
                <a:latin typeface="Roboto Slab"/>
                <a:ea typeface="Roboto Slab"/>
                <a:cs typeface="Roboto Slab"/>
                <a:sym typeface="Roboto Slab"/>
              </a:defRPr>
            </a:lvl2pPr>
            <a:lvl3pPr lvl="2" algn="ctr">
              <a:buNone/>
              <a:defRPr sz="800">
                <a:solidFill>
                  <a:schemeClr val="lt1"/>
                </a:solidFill>
                <a:latin typeface="Roboto Slab"/>
                <a:ea typeface="Roboto Slab"/>
                <a:cs typeface="Roboto Slab"/>
                <a:sym typeface="Roboto Slab"/>
              </a:defRPr>
            </a:lvl3pPr>
            <a:lvl4pPr lvl="3" algn="ctr">
              <a:buNone/>
              <a:defRPr sz="800">
                <a:solidFill>
                  <a:schemeClr val="lt1"/>
                </a:solidFill>
                <a:latin typeface="Roboto Slab"/>
                <a:ea typeface="Roboto Slab"/>
                <a:cs typeface="Roboto Slab"/>
                <a:sym typeface="Roboto Slab"/>
              </a:defRPr>
            </a:lvl4pPr>
            <a:lvl5pPr lvl="4" algn="ctr">
              <a:buNone/>
              <a:defRPr sz="800">
                <a:solidFill>
                  <a:schemeClr val="lt1"/>
                </a:solidFill>
                <a:latin typeface="Roboto Slab"/>
                <a:ea typeface="Roboto Slab"/>
                <a:cs typeface="Roboto Slab"/>
                <a:sym typeface="Roboto Slab"/>
              </a:defRPr>
            </a:lvl5pPr>
            <a:lvl6pPr lvl="5" algn="ctr">
              <a:buNone/>
              <a:defRPr sz="800">
                <a:solidFill>
                  <a:schemeClr val="lt1"/>
                </a:solidFill>
                <a:latin typeface="Roboto Slab"/>
                <a:ea typeface="Roboto Slab"/>
                <a:cs typeface="Roboto Slab"/>
                <a:sym typeface="Roboto Slab"/>
              </a:defRPr>
            </a:lvl6pPr>
            <a:lvl7pPr lvl="6" algn="ctr">
              <a:buNone/>
              <a:defRPr sz="800">
                <a:solidFill>
                  <a:schemeClr val="lt1"/>
                </a:solidFill>
                <a:latin typeface="Roboto Slab"/>
                <a:ea typeface="Roboto Slab"/>
                <a:cs typeface="Roboto Slab"/>
                <a:sym typeface="Roboto Slab"/>
              </a:defRPr>
            </a:lvl7pPr>
            <a:lvl8pPr lvl="7" algn="ctr">
              <a:buNone/>
              <a:defRPr sz="800">
                <a:solidFill>
                  <a:schemeClr val="lt1"/>
                </a:solidFill>
                <a:latin typeface="Roboto Slab"/>
                <a:ea typeface="Roboto Slab"/>
                <a:cs typeface="Roboto Slab"/>
                <a:sym typeface="Roboto Slab"/>
              </a:defRPr>
            </a:lvl8pPr>
            <a:lvl9pPr lvl="8" algn="ctr">
              <a:buNone/>
              <a:defRPr sz="800">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685800" y="2170164"/>
            <a:ext cx="6705600" cy="17099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800" b="1" spc="50" dirty="0">
                <a:ln>
                  <a:noFill/>
                </a:ln>
                <a:solidFill>
                  <a:srgbClr val="FFC000"/>
                </a:solidFill>
                <a:effectLst>
                  <a:outerShdw blurRad="63500" dist="50800" dir="13500000" sx="0" sy="0">
                    <a:srgbClr val="000000">
                      <a:alpha val="50000"/>
                    </a:srgbClr>
                  </a:outerShdw>
                </a:effectLst>
                <a:latin typeface=""/>
                <a:ea typeface="Calibri" panose="020F0502020204030204" pitchFamily="34" charset="0"/>
                <a:cs typeface="Arial" panose="020B0604020202020204" pitchFamily="34" charset="0"/>
              </a:rPr>
              <a:t>SET CONNECT CAPSTONE PROJECT</a:t>
            </a:r>
            <a:r>
              <a:rPr lang="en-IN" sz="6600" dirty="0">
                <a:solidFill>
                  <a:srgbClr val="FFC000"/>
                </a:solidFill>
                <a:effectLst/>
                <a:latin typeface=""/>
              </a:rPr>
              <a:t> </a:t>
            </a:r>
            <a:endParaRPr sz="6600" dirty="0">
              <a:solidFill>
                <a:srgbClr val="FFC000"/>
              </a:solidFill>
              <a:latin typeface=""/>
            </a:endParaRPr>
          </a:p>
        </p:txBody>
      </p:sp>
      <p:grpSp>
        <p:nvGrpSpPr>
          <p:cNvPr id="106" name="Google Shape;106;p13"/>
          <p:cNvGrpSpPr/>
          <p:nvPr/>
        </p:nvGrpSpPr>
        <p:grpSpPr>
          <a:xfrm>
            <a:off x="753267" y="1029785"/>
            <a:ext cx="964541" cy="1011307"/>
            <a:chOff x="5961125" y="1623900"/>
            <a:chExt cx="427450" cy="448175"/>
          </a:xfrm>
        </p:grpSpPr>
        <p:sp>
          <p:nvSpPr>
            <p:cNvPr id="107" name="Google Shape;107;p1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grpSp>
        <p:nvGrpSpPr>
          <p:cNvPr id="249" name="Google Shape;249;p24"/>
          <p:cNvGrpSpPr/>
          <p:nvPr/>
        </p:nvGrpSpPr>
        <p:grpSpPr>
          <a:xfrm>
            <a:off x="377059" y="931160"/>
            <a:ext cx="313910" cy="227820"/>
            <a:chOff x="3932350" y="3714775"/>
            <a:chExt cx="439650" cy="319075"/>
          </a:xfrm>
        </p:grpSpPr>
        <p:sp>
          <p:nvSpPr>
            <p:cNvPr id="250" name="Google Shape;250;p2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04BAAEF8-DE60-0BCE-8FE1-48AFD66537E1}"/>
              </a:ext>
            </a:extLst>
          </p:cNvPr>
          <p:cNvSpPr txBox="1"/>
          <p:nvPr/>
        </p:nvSpPr>
        <p:spPr>
          <a:xfrm>
            <a:off x="4572000" y="659597"/>
            <a:ext cx="4572000" cy="307777"/>
          </a:xfrm>
          <a:prstGeom prst="rect">
            <a:avLst/>
          </a:prstGeom>
          <a:noFill/>
        </p:spPr>
        <p:txBody>
          <a:bodyPr wrap="square" rtlCol="0">
            <a:spAutoFit/>
          </a:bodyPr>
          <a:lstStyle/>
          <a:p>
            <a:r>
              <a:rPr lang="en-IN" b="1" dirty="0">
                <a:solidFill>
                  <a:srgbClr val="00B0F0"/>
                </a:solidFill>
                <a:latin typeface="Arial" panose="020B0604020202020204" pitchFamily="34" charset="0"/>
                <a:cs typeface="Times New Roman" panose="02020603050405020304" pitchFamily="18" charset="0"/>
              </a:rPr>
              <a:t>2) Predicting Model’s</a:t>
            </a:r>
            <a:endParaRPr lang="en-US" dirty="0"/>
          </a:p>
        </p:txBody>
      </p:sp>
      <p:pic>
        <p:nvPicPr>
          <p:cNvPr id="6" name="Picture 5">
            <a:extLst>
              <a:ext uri="{FF2B5EF4-FFF2-40B4-BE49-F238E27FC236}">
                <a16:creationId xmlns:a16="http://schemas.microsoft.com/office/drawing/2014/main" id="{982542F5-6192-F1A1-AB00-81780084D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66" y="1549658"/>
            <a:ext cx="4334934" cy="3294349"/>
          </a:xfrm>
          <a:prstGeom prst="rect">
            <a:avLst/>
          </a:prstGeom>
        </p:spPr>
      </p:pic>
      <p:pic>
        <p:nvPicPr>
          <p:cNvPr id="7" name="Picture 6">
            <a:extLst>
              <a:ext uri="{FF2B5EF4-FFF2-40B4-BE49-F238E27FC236}">
                <a16:creationId xmlns:a16="http://schemas.microsoft.com/office/drawing/2014/main" id="{3C6BCF14-072B-B1ED-7EEC-3CBDBDD2A0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116" y="1549658"/>
            <a:ext cx="4177569" cy="3294349"/>
          </a:xfrm>
          <a:prstGeom prst="rect">
            <a:avLst/>
          </a:prstGeom>
        </p:spPr>
      </p:pic>
    </p:spTree>
    <p:extLst>
      <p:ext uri="{BB962C8B-B14F-4D97-AF65-F5344CB8AC3E}">
        <p14:creationId xmlns:p14="http://schemas.microsoft.com/office/powerpoint/2010/main" val="402069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grpSp>
        <p:nvGrpSpPr>
          <p:cNvPr id="249" name="Google Shape;249;p24"/>
          <p:cNvGrpSpPr/>
          <p:nvPr/>
        </p:nvGrpSpPr>
        <p:grpSpPr>
          <a:xfrm>
            <a:off x="377059" y="931160"/>
            <a:ext cx="313910" cy="227820"/>
            <a:chOff x="3932350" y="3714775"/>
            <a:chExt cx="439650" cy="319075"/>
          </a:xfrm>
        </p:grpSpPr>
        <p:sp>
          <p:nvSpPr>
            <p:cNvPr id="250" name="Google Shape;250;p2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04BAAEF8-DE60-0BCE-8FE1-48AFD66537E1}"/>
              </a:ext>
            </a:extLst>
          </p:cNvPr>
          <p:cNvSpPr txBox="1"/>
          <p:nvPr/>
        </p:nvSpPr>
        <p:spPr>
          <a:xfrm>
            <a:off x="4572000" y="659597"/>
            <a:ext cx="4572000" cy="307777"/>
          </a:xfrm>
          <a:prstGeom prst="rect">
            <a:avLst/>
          </a:prstGeom>
          <a:noFill/>
        </p:spPr>
        <p:txBody>
          <a:bodyPr wrap="square" rtlCol="0">
            <a:spAutoFit/>
          </a:bodyPr>
          <a:lstStyle/>
          <a:p>
            <a:r>
              <a:rPr lang="en-IN" b="1" dirty="0">
                <a:solidFill>
                  <a:srgbClr val="00B0F0"/>
                </a:solidFill>
                <a:latin typeface="Arial" panose="020B0604020202020204" pitchFamily="34" charset="0"/>
                <a:cs typeface="Times New Roman" panose="02020603050405020304" pitchFamily="18" charset="0"/>
              </a:rPr>
              <a:t>3) Logistic Model And Accuracy</a:t>
            </a:r>
            <a:endParaRPr lang="en-US" dirty="0"/>
          </a:p>
        </p:txBody>
      </p:sp>
      <p:pic>
        <p:nvPicPr>
          <p:cNvPr id="3" name="Picture 2">
            <a:extLst>
              <a:ext uri="{FF2B5EF4-FFF2-40B4-BE49-F238E27FC236}">
                <a16:creationId xmlns:a16="http://schemas.microsoft.com/office/drawing/2014/main" id="{08E61EC1-055C-EE49-B096-9183921B29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150" y="1611171"/>
            <a:ext cx="4333117" cy="3001603"/>
          </a:xfrm>
          <a:prstGeom prst="rect">
            <a:avLst/>
          </a:prstGeom>
        </p:spPr>
      </p:pic>
      <p:pic>
        <p:nvPicPr>
          <p:cNvPr id="4" name="Picture 3">
            <a:extLst>
              <a:ext uri="{FF2B5EF4-FFF2-40B4-BE49-F238E27FC236}">
                <a16:creationId xmlns:a16="http://schemas.microsoft.com/office/drawing/2014/main" id="{1B9DB532-49EB-8DBD-F96A-1CF3FBC7E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6167" y="1611171"/>
            <a:ext cx="3623666" cy="1515523"/>
          </a:xfrm>
          <a:prstGeom prst="rect">
            <a:avLst/>
          </a:prstGeom>
        </p:spPr>
      </p:pic>
      <p:sp>
        <p:nvSpPr>
          <p:cNvPr id="5" name="TextBox 4">
            <a:extLst>
              <a:ext uri="{FF2B5EF4-FFF2-40B4-BE49-F238E27FC236}">
                <a16:creationId xmlns:a16="http://schemas.microsoft.com/office/drawing/2014/main" id="{75A21758-4F5F-D6A1-AC22-EA89068DD7C4}"/>
              </a:ext>
            </a:extLst>
          </p:cNvPr>
          <p:cNvSpPr txBox="1"/>
          <p:nvPr/>
        </p:nvSpPr>
        <p:spPr>
          <a:xfrm>
            <a:off x="5065387" y="3323567"/>
            <a:ext cx="4078613" cy="938719"/>
          </a:xfrm>
          <a:prstGeom prst="rect">
            <a:avLst/>
          </a:prstGeom>
          <a:noFill/>
        </p:spPr>
        <p:txBody>
          <a:bodyPr wrap="square" rtlCol="0">
            <a:spAutoFit/>
          </a:bodyPr>
          <a:lstStyle/>
          <a:p>
            <a:pPr marL="171450" indent="-171450">
              <a:buFont typeface="Wingdings" pitchFamily="2" charset="2"/>
              <a:buChar char="§"/>
            </a:pPr>
            <a:r>
              <a:rPr lang="en-IN" sz="1100" b="0" i="0" dirty="0">
                <a:solidFill>
                  <a:srgbClr val="92D050"/>
                </a:solidFill>
                <a:effectLst/>
                <a:latin typeface="Cambria" panose="02040503050406030204" pitchFamily="18" charset="0"/>
              </a:rPr>
              <a:t>Accuracy Is How Close The Predicted Values Are To The Expected Value.</a:t>
            </a:r>
          </a:p>
          <a:p>
            <a:pPr marL="171450" indent="-171450">
              <a:buFont typeface="Wingdings" pitchFamily="2" charset="2"/>
              <a:buChar char="§"/>
            </a:pPr>
            <a:r>
              <a:rPr lang="en-US" sz="1100" dirty="0">
                <a:solidFill>
                  <a:srgbClr val="92D050"/>
                </a:solidFill>
                <a:latin typeface="Cambria" panose="02040503050406030204" pitchFamily="18" charset="0"/>
              </a:rPr>
              <a:t>Our Accuracy Is 100% , Which Match’s The Expected Value.</a:t>
            </a:r>
          </a:p>
          <a:p>
            <a:pPr marL="171450" indent="-171450">
              <a:buFont typeface="Wingdings" pitchFamily="2" charset="2"/>
              <a:buChar char="§"/>
            </a:pPr>
            <a:r>
              <a:rPr lang="en-IN" sz="1100" b="0" i="0" dirty="0">
                <a:solidFill>
                  <a:srgbClr val="92D050"/>
                </a:solidFill>
                <a:effectLst/>
                <a:latin typeface="Cambria" panose="02040503050406030204" pitchFamily="18" charset="0"/>
              </a:rPr>
              <a:t>Performance Evaluation Metrics For A Classification Model Is Better.</a:t>
            </a:r>
            <a:endParaRPr lang="en-US" sz="1000" dirty="0">
              <a:solidFill>
                <a:srgbClr val="92D050"/>
              </a:solidFill>
              <a:latin typeface="Cambria" panose="02040503050406030204" pitchFamily="18" charset="0"/>
            </a:endParaRPr>
          </a:p>
        </p:txBody>
      </p:sp>
    </p:spTree>
    <p:extLst>
      <p:ext uri="{BB962C8B-B14F-4D97-AF65-F5344CB8AC3E}">
        <p14:creationId xmlns:p14="http://schemas.microsoft.com/office/powerpoint/2010/main" val="203256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grpSp>
        <p:nvGrpSpPr>
          <p:cNvPr id="249" name="Google Shape;249;p24"/>
          <p:cNvGrpSpPr/>
          <p:nvPr/>
        </p:nvGrpSpPr>
        <p:grpSpPr>
          <a:xfrm>
            <a:off x="377059" y="931160"/>
            <a:ext cx="313910" cy="227820"/>
            <a:chOff x="3932350" y="3714775"/>
            <a:chExt cx="439650" cy="319075"/>
          </a:xfrm>
        </p:grpSpPr>
        <p:sp>
          <p:nvSpPr>
            <p:cNvPr id="250" name="Google Shape;250;p2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04BAAEF8-DE60-0BCE-8FE1-48AFD66537E1}"/>
              </a:ext>
            </a:extLst>
          </p:cNvPr>
          <p:cNvSpPr txBox="1"/>
          <p:nvPr/>
        </p:nvSpPr>
        <p:spPr>
          <a:xfrm>
            <a:off x="4572000" y="659597"/>
            <a:ext cx="4572000" cy="307777"/>
          </a:xfrm>
          <a:prstGeom prst="rect">
            <a:avLst/>
          </a:prstGeom>
          <a:noFill/>
        </p:spPr>
        <p:txBody>
          <a:bodyPr wrap="square" rtlCol="0">
            <a:spAutoFit/>
          </a:bodyPr>
          <a:lstStyle/>
          <a:p>
            <a:r>
              <a:rPr lang="en-IN" b="1" dirty="0">
                <a:solidFill>
                  <a:srgbClr val="00B0F0"/>
                </a:solidFill>
                <a:latin typeface="Arial" panose="020B0604020202020204" pitchFamily="34" charset="0"/>
                <a:cs typeface="Times New Roman" panose="02020603050405020304" pitchFamily="18" charset="0"/>
              </a:rPr>
              <a:t>4)  Confusion Matrix </a:t>
            </a:r>
            <a:endParaRPr lang="en-US" dirty="0"/>
          </a:p>
        </p:txBody>
      </p:sp>
      <p:pic>
        <p:nvPicPr>
          <p:cNvPr id="5" name="Picture 4">
            <a:extLst>
              <a:ext uri="{FF2B5EF4-FFF2-40B4-BE49-F238E27FC236}">
                <a16:creationId xmlns:a16="http://schemas.microsoft.com/office/drawing/2014/main" id="{855E5BF8-3F42-B3D6-9D6E-CBD283D0EC9E}"/>
              </a:ext>
            </a:extLst>
          </p:cNvPr>
          <p:cNvPicPr>
            <a:picLocks noChangeAspect="1"/>
          </p:cNvPicPr>
          <p:nvPr/>
        </p:nvPicPr>
        <p:blipFill>
          <a:blip r:embed="rId3"/>
          <a:stretch>
            <a:fillRect/>
          </a:stretch>
        </p:blipFill>
        <p:spPr>
          <a:xfrm>
            <a:off x="220133" y="1559425"/>
            <a:ext cx="4351867" cy="2870200"/>
          </a:xfrm>
          <a:prstGeom prst="rect">
            <a:avLst/>
          </a:prstGeom>
        </p:spPr>
      </p:pic>
      <p:sp>
        <p:nvSpPr>
          <p:cNvPr id="6" name="TextBox 5">
            <a:extLst>
              <a:ext uri="{FF2B5EF4-FFF2-40B4-BE49-F238E27FC236}">
                <a16:creationId xmlns:a16="http://schemas.microsoft.com/office/drawing/2014/main" id="{3C678394-C426-930E-E5FD-754489AC40EA}"/>
              </a:ext>
            </a:extLst>
          </p:cNvPr>
          <p:cNvSpPr txBox="1"/>
          <p:nvPr/>
        </p:nvSpPr>
        <p:spPr>
          <a:xfrm>
            <a:off x="5297108" y="1559425"/>
            <a:ext cx="2700867" cy="2400657"/>
          </a:xfrm>
          <a:prstGeom prst="rect">
            <a:avLst/>
          </a:prstGeom>
          <a:noFill/>
        </p:spPr>
        <p:txBody>
          <a:bodyPr wrap="square" rtlCol="0">
            <a:spAutoFit/>
          </a:bodyPr>
          <a:lstStyle/>
          <a:p>
            <a:pPr marL="171450" indent="-171450">
              <a:buFont typeface="Wingdings" pitchFamily="2" charset="2"/>
              <a:buChar char="§"/>
            </a:pPr>
            <a:r>
              <a:rPr lang="en-US" sz="1200" b="1" dirty="0">
                <a:solidFill>
                  <a:srgbClr val="92D050"/>
                </a:solidFill>
                <a:latin typeface="Cambria" panose="02040503050406030204" pitchFamily="18" charset="0"/>
              </a:rPr>
              <a:t>N Is The Number Of Target Classes, And A Confusion Matrix Is A N X N Matrix Used To Assess The Effectiveness Of A Classification Model.</a:t>
            </a:r>
          </a:p>
          <a:p>
            <a:pPr marL="171450" indent="-171450">
              <a:buFont typeface="Wingdings" pitchFamily="2" charset="2"/>
              <a:buChar char="§"/>
            </a:pPr>
            <a:endParaRPr lang="en-US" sz="1200" b="1" dirty="0">
              <a:latin typeface="Cambria" panose="02040503050406030204" pitchFamily="18" charset="0"/>
            </a:endParaRPr>
          </a:p>
          <a:p>
            <a:pPr marL="171450" indent="-171450">
              <a:buFont typeface="Wingdings" pitchFamily="2" charset="2"/>
              <a:buChar char="§"/>
            </a:pPr>
            <a:r>
              <a:rPr lang="en-US" sz="1200" b="1" dirty="0">
                <a:solidFill>
                  <a:srgbClr val="92D050"/>
                </a:solidFill>
                <a:latin typeface="Cambria" panose="02040503050406030204" pitchFamily="18" charset="0"/>
              </a:rPr>
              <a:t>Our True negative value is 98,</a:t>
            </a:r>
          </a:p>
          <a:p>
            <a:r>
              <a:rPr lang="en-US" sz="1200" b="1" dirty="0">
                <a:solidFill>
                  <a:srgbClr val="92D050"/>
                </a:solidFill>
                <a:latin typeface="Cambria" panose="02040503050406030204" pitchFamily="18" charset="0"/>
              </a:rPr>
              <a:t>      True Positive value is 158.</a:t>
            </a:r>
          </a:p>
          <a:p>
            <a:pPr marL="171450" indent="-171450">
              <a:buFont typeface="Wingdings" pitchFamily="2" charset="2"/>
              <a:buChar char="§"/>
            </a:pPr>
            <a:endParaRPr lang="en-US" sz="1200" b="1" dirty="0">
              <a:solidFill>
                <a:srgbClr val="92D050"/>
              </a:solidFill>
              <a:latin typeface="Cambria" panose="02040503050406030204" pitchFamily="18" charset="0"/>
            </a:endParaRPr>
          </a:p>
          <a:p>
            <a:pPr marL="171450" indent="-171450">
              <a:buFont typeface="Wingdings" pitchFamily="2" charset="2"/>
              <a:buChar char="§"/>
            </a:pPr>
            <a:r>
              <a:rPr lang="en-US" sz="1200" b="1" dirty="0">
                <a:solidFill>
                  <a:srgbClr val="92D050"/>
                </a:solidFill>
                <a:latin typeface="Cambria" panose="02040503050406030204" pitchFamily="18" charset="0"/>
              </a:rPr>
              <a:t>Our False Positive value is 0,</a:t>
            </a:r>
          </a:p>
          <a:p>
            <a:r>
              <a:rPr lang="en-US" sz="1200" b="1" dirty="0">
                <a:solidFill>
                  <a:srgbClr val="92D050"/>
                </a:solidFill>
                <a:latin typeface="Cambria" panose="02040503050406030204" pitchFamily="18" charset="0"/>
              </a:rPr>
              <a:t>       False Negative value is 0.</a:t>
            </a:r>
          </a:p>
          <a:p>
            <a:endParaRPr lang="en-US" dirty="0"/>
          </a:p>
        </p:txBody>
      </p:sp>
    </p:spTree>
    <p:extLst>
      <p:ext uri="{BB962C8B-B14F-4D97-AF65-F5344CB8AC3E}">
        <p14:creationId xmlns:p14="http://schemas.microsoft.com/office/powerpoint/2010/main" val="22019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grpSp>
        <p:nvGrpSpPr>
          <p:cNvPr id="249" name="Google Shape;249;p24"/>
          <p:cNvGrpSpPr/>
          <p:nvPr/>
        </p:nvGrpSpPr>
        <p:grpSpPr>
          <a:xfrm>
            <a:off x="377059" y="931160"/>
            <a:ext cx="313910" cy="227820"/>
            <a:chOff x="3932350" y="3714775"/>
            <a:chExt cx="439650" cy="319075"/>
          </a:xfrm>
        </p:grpSpPr>
        <p:sp>
          <p:nvSpPr>
            <p:cNvPr id="250" name="Google Shape;250;p2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04BAAEF8-DE60-0BCE-8FE1-48AFD66537E1}"/>
              </a:ext>
            </a:extLst>
          </p:cNvPr>
          <p:cNvSpPr txBox="1"/>
          <p:nvPr/>
        </p:nvSpPr>
        <p:spPr>
          <a:xfrm>
            <a:off x="4572000" y="659597"/>
            <a:ext cx="4572000" cy="307777"/>
          </a:xfrm>
          <a:prstGeom prst="rect">
            <a:avLst/>
          </a:prstGeom>
          <a:noFill/>
        </p:spPr>
        <p:txBody>
          <a:bodyPr wrap="square" rtlCol="0">
            <a:spAutoFit/>
          </a:bodyPr>
          <a:lstStyle/>
          <a:p>
            <a:r>
              <a:rPr lang="en-IN" b="1" dirty="0">
                <a:solidFill>
                  <a:srgbClr val="00B0F0"/>
                </a:solidFill>
                <a:latin typeface="Arial" panose="020B0604020202020204" pitchFamily="34" charset="0"/>
                <a:cs typeface="Times New Roman" panose="02020603050405020304" pitchFamily="18" charset="0"/>
              </a:rPr>
              <a:t>5) Cumulative Probability Chart And Lift</a:t>
            </a:r>
            <a:endParaRPr lang="en-US" dirty="0"/>
          </a:p>
        </p:txBody>
      </p:sp>
      <p:pic>
        <p:nvPicPr>
          <p:cNvPr id="3" name="Picture 2">
            <a:extLst>
              <a:ext uri="{FF2B5EF4-FFF2-40B4-BE49-F238E27FC236}">
                <a16:creationId xmlns:a16="http://schemas.microsoft.com/office/drawing/2014/main" id="{FA40A684-C9A3-3A47-15FE-A07B42F01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23" y="1559425"/>
            <a:ext cx="4572001" cy="3162816"/>
          </a:xfrm>
          <a:prstGeom prst="rect">
            <a:avLst/>
          </a:prstGeom>
        </p:spPr>
      </p:pic>
      <p:sp>
        <p:nvSpPr>
          <p:cNvPr id="4" name="TextBox 3">
            <a:extLst>
              <a:ext uri="{FF2B5EF4-FFF2-40B4-BE49-F238E27FC236}">
                <a16:creationId xmlns:a16="http://schemas.microsoft.com/office/drawing/2014/main" id="{8AF07E73-8590-B7F6-1E1F-ECA021634F5F}"/>
              </a:ext>
            </a:extLst>
          </p:cNvPr>
          <p:cNvSpPr txBox="1"/>
          <p:nvPr/>
        </p:nvSpPr>
        <p:spPr>
          <a:xfrm>
            <a:off x="4969934" y="1659467"/>
            <a:ext cx="3691466" cy="2462213"/>
          </a:xfrm>
          <a:prstGeom prst="rect">
            <a:avLst/>
          </a:prstGeom>
          <a:noFill/>
        </p:spPr>
        <p:txBody>
          <a:bodyPr wrap="square" rtlCol="0">
            <a:spAutoFit/>
          </a:bodyPr>
          <a:lstStyle/>
          <a:p>
            <a:pPr marL="285750" indent="-285750">
              <a:buFont typeface="Wingdings" pitchFamily="2" charset="2"/>
              <a:buChar char="§"/>
            </a:pPr>
            <a:r>
              <a:rPr lang="en-US" b="1" dirty="0">
                <a:solidFill>
                  <a:srgbClr val="92D050"/>
                </a:solidFill>
                <a:latin typeface="Cambria" panose="02040503050406030204" pitchFamily="18" charset="0"/>
              </a:rPr>
              <a:t>Two Roughly Comparable Visual Tools For Evaluating The Efficacy Of A Predictive Classification Algorithm Are Cumulative Gains And Lift Curves.</a:t>
            </a:r>
          </a:p>
          <a:p>
            <a:pPr marL="285750" indent="-285750">
              <a:buFont typeface="Wingdings" pitchFamily="2" charset="2"/>
              <a:buChar char="§"/>
            </a:pPr>
            <a:endParaRPr lang="en-US" b="1" dirty="0">
              <a:solidFill>
                <a:srgbClr val="92D050"/>
              </a:solidFill>
              <a:latin typeface="Cambria" panose="02040503050406030204" pitchFamily="18" charset="0"/>
            </a:endParaRPr>
          </a:p>
          <a:p>
            <a:pPr marL="285750" indent="-285750">
              <a:buFont typeface="Wingdings" pitchFamily="2" charset="2"/>
              <a:buChar char="§"/>
            </a:pPr>
            <a:r>
              <a:rPr lang="en-US" b="1" dirty="0">
                <a:solidFill>
                  <a:srgbClr val="92D050"/>
                </a:solidFill>
                <a:latin typeface="Cambria" panose="02040503050406030204" pitchFamily="18" charset="0"/>
              </a:rPr>
              <a:t>The Area Under The Curve (</a:t>
            </a:r>
            <a:r>
              <a:rPr lang="en-US" b="1" dirty="0" err="1">
                <a:solidFill>
                  <a:srgbClr val="92D050"/>
                </a:solidFill>
                <a:latin typeface="Cambria" panose="02040503050406030204" pitchFamily="18" charset="0"/>
              </a:rPr>
              <a:t>Auc</a:t>
            </a:r>
            <a:r>
              <a:rPr lang="en-US" b="1" dirty="0">
                <a:solidFill>
                  <a:srgbClr val="92D050"/>
                </a:solidFill>
                <a:latin typeface="Cambria" panose="02040503050406030204" pitchFamily="18" charset="0"/>
              </a:rPr>
              <a:t>), Which Offers An Aggregate Measure To Assess Model Performance Over All Feasible Classification Thresholds, Is The Statistic That Is Typically Used To Summaries A Roc.</a:t>
            </a:r>
          </a:p>
        </p:txBody>
      </p:sp>
    </p:spTree>
    <p:extLst>
      <p:ext uri="{BB962C8B-B14F-4D97-AF65-F5344CB8AC3E}">
        <p14:creationId xmlns:p14="http://schemas.microsoft.com/office/powerpoint/2010/main" val="377570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XG BOOST Classifier</a:t>
            </a:r>
            <a:endParaRPr sz="4000"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3</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 name="Google Shape;1092;p48">
            <a:extLst>
              <a:ext uri="{FF2B5EF4-FFF2-40B4-BE49-F238E27FC236}">
                <a16:creationId xmlns:a16="http://schemas.microsoft.com/office/drawing/2014/main" id="{6CC56B65-47C6-348D-FAD9-FC7A9F3736A5}"/>
              </a:ext>
            </a:extLst>
          </p:cNvPr>
          <p:cNvGrpSpPr/>
          <p:nvPr/>
        </p:nvGrpSpPr>
        <p:grpSpPr>
          <a:xfrm>
            <a:off x="3930138" y="2857838"/>
            <a:ext cx="183462" cy="290866"/>
            <a:chOff x="6718575" y="2318625"/>
            <a:chExt cx="256950" cy="407375"/>
          </a:xfrm>
        </p:grpSpPr>
        <p:sp>
          <p:nvSpPr>
            <p:cNvPr id="3" name="Google Shape;1093;p48">
              <a:extLst>
                <a:ext uri="{FF2B5EF4-FFF2-40B4-BE49-F238E27FC236}">
                  <a16:creationId xmlns:a16="http://schemas.microsoft.com/office/drawing/2014/main" id="{4725CF77-4160-7FB2-4862-E5D574C4D6C5}"/>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8">
              <a:extLst>
                <a:ext uri="{FF2B5EF4-FFF2-40B4-BE49-F238E27FC236}">
                  <a16:creationId xmlns:a16="http://schemas.microsoft.com/office/drawing/2014/main" id="{D906773B-2AFB-F9C3-92F0-9181310B384F}"/>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5;p48">
              <a:extLst>
                <a:ext uri="{FF2B5EF4-FFF2-40B4-BE49-F238E27FC236}">
                  <a16:creationId xmlns:a16="http://schemas.microsoft.com/office/drawing/2014/main" id="{AA4210CF-633F-8A24-B598-CE2BFAD00B14}"/>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6;p48">
              <a:extLst>
                <a:ext uri="{FF2B5EF4-FFF2-40B4-BE49-F238E27FC236}">
                  <a16:creationId xmlns:a16="http://schemas.microsoft.com/office/drawing/2014/main" id="{3CA32DB5-AAD1-43FB-F796-E24E463195C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7;p48">
              <a:extLst>
                <a:ext uri="{FF2B5EF4-FFF2-40B4-BE49-F238E27FC236}">
                  <a16:creationId xmlns:a16="http://schemas.microsoft.com/office/drawing/2014/main" id="{60648967-31B9-265D-0A1D-DB004E859D53}"/>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8;p48">
              <a:extLst>
                <a:ext uri="{FF2B5EF4-FFF2-40B4-BE49-F238E27FC236}">
                  <a16:creationId xmlns:a16="http://schemas.microsoft.com/office/drawing/2014/main" id="{B35F59B8-C8B9-1191-38D8-94B702A943C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9;p48">
              <a:extLst>
                <a:ext uri="{FF2B5EF4-FFF2-40B4-BE49-F238E27FC236}">
                  <a16:creationId xmlns:a16="http://schemas.microsoft.com/office/drawing/2014/main" id="{1CBB038B-D6DA-93C5-8F23-F9504D1A9351}"/>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0;p48">
              <a:extLst>
                <a:ext uri="{FF2B5EF4-FFF2-40B4-BE49-F238E27FC236}">
                  <a16:creationId xmlns:a16="http://schemas.microsoft.com/office/drawing/2014/main" id="{0CC25802-5BE0-8833-6877-658457C1695A}"/>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1638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9"/>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Classifier</a:t>
            </a:r>
            <a:endParaRPr dirty="0"/>
          </a:p>
        </p:txBody>
      </p:sp>
      <p:sp>
        <p:nvSpPr>
          <p:cNvPr id="435" name="Google Shape;435;p3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473" name="Google Shape;473;p39"/>
          <p:cNvSpPr/>
          <p:nvPr/>
        </p:nvSpPr>
        <p:spPr>
          <a:xfrm>
            <a:off x="402114" y="902029"/>
            <a:ext cx="286082" cy="28608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8D013B2-8404-8A89-51F7-3F670CB21537}"/>
              </a:ext>
            </a:extLst>
          </p:cNvPr>
          <p:cNvPicPr>
            <a:picLocks noChangeAspect="1"/>
          </p:cNvPicPr>
          <p:nvPr/>
        </p:nvPicPr>
        <p:blipFill>
          <a:blip r:embed="rId3"/>
          <a:stretch>
            <a:fillRect/>
          </a:stretch>
        </p:blipFill>
        <p:spPr>
          <a:xfrm>
            <a:off x="319013" y="1687768"/>
            <a:ext cx="4405388" cy="2925007"/>
          </a:xfrm>
          <a:prstGeom prst="rect">
            <a:avLst/>
          </a:prstGeom>
        </p:spPr>
      </p:pic>
      <p:pic>
        <p:nvPicPr>
          <p:cNvPr id="5" name="Picture 4">
            <a:extLst>
              <a:ext uri="{FF2B5EF4-FFF2-40B4-BE49-F238E27FC236}">
                <a16:creationId xmlns:a16="http://schemas.microsoft.com/office/drawing/2014/main" id="{E9783877-0C1C-FFFB-771E-1DFA4CAD541A}"/>
              </a:ext>
            </a:extLst>
          </p:cNvPr>
          <p:cNvPicPr>
            <a:picLocks noChangeAspect="1"/>
          </p:cNvPicPr>
          <p:nvPr/>
        </p:nvPicPr>
        <p:blipFill>
          <a:blip r:embed="rId4"/>
          <a:stretch>
            <a:fillRect/>
          </a:stretch>
        </p:blipFill>
        <p:spPr>
          <a:xfrm>
            <a:off x="4866286" y="1687768"/>
            <a:ext cx="4277713" cy="2925007"/>
          </a:xfrm>
          <a:prstGeom prst="rect">
            <a:avLst/>
          </a:prstGeom>
        </p:spPr>
      </p:pic>
      <p:sp>
        <p:nvSpPr>
          <p:cNvPr id="7" name="TextBox 6">
            <a:extLst>
              <a:ext uri="{FF2B5EF4-FFF2-40B4-BE49-F238E27FC236}">
                <a16:creationId xmlns:a16="http://schemas.microsoft.com/office/drawing/2014/main" id="{B4A90384-1C12-27C7-D84D-0A20B9C06117}"/>
              </a:ext>
            </a:extLst>
          </p:cNvPr>
          <p:cNvSpPr txBox="1"/>
          <p:nvPr/>
        </p:nvSpPr>
        <p:spPr>
          <a:xfrm>
            <a:off x="4706442" y="880334"/>
            <a:ext cx="4597400" cy="307777"/>
          </a:xfrm>
          <a:prstGeom prst="rect">
            <a:avLst/>
          </a:prstGeom>
          <a:noFill/>
        </p:spPr>
        <p:txBody>
          <a:bodyPr wrap="square">
            <a:spAutoFit/>
          </a:bodyPr>
          <a:lstStyle/>
          <a:p>
            <a:r>
              <a:rPr lang="en-IN" b="1" dirty="0">
                <a:solidFill>
                  <a:srgbClr val="00B0F0"/>
                </a:solidFill>
                <a:latin typeface="Arial" panose="020B0604020202020204" pitchFamily="34" charset="0"/>
                <a:cs typeface="Times New Roman" panose="02020603050405020304" pitchFamily="18" charset="0"/>
              </a:rPr>
              <a:t>1)  XGBOOST Classifier</a:t>
            </a:r>
            <a:endParaRPr lang="en-US" dirty="0"/>
          </a:p>
        </p:txBody>
      </p:sp>
    </p:spTree>
    <p:extLst>
      <p:ext uri="{BB962C8B-B14F-4D97-AF65-F5344CB8AC3E}">
        <p14:creationId xmlns:p14="http://schemas.microsoft.com/office/powerpoint/2010/main" val="264901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Linear Regression</a:t>
            </a:r>
            <a:endParaRPr sz="4000"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4</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 name="Google Shape;1136;p48">
            <a:extLst>
              <a:ext uri="{FF2B5EF4-FFF2-40B4-BE49-F238E27FC236}">
                <a16:creationId xmlns:a16="http://schemas.microsoft.com/office/drawing/2014/main" id="{7B5FD98E-3771-2F47-D3D9-BD7B2982CAC0}"/>
              </a:ext>
            </a:extLst>
          </p:cNvPr>
          <p:cNvGrpSpPr/>
          <p:nvPr/>
        </p:nvGrpSpPr>
        <p:grpSpPr>
          <a:xfrm>
            <a:off x="3729272" y="2877150"/>
            <a:ext cx="384328" cy="368674"/>
            <a:chOff x="5233525" y="4954450"/>
            <a:chExt cx="538275" cy="516350"/>
          </a:xfrm>
        </p:grpSpPr>
        <p:sp>
          <p:nvSpPr>
            <p:cNvPr id="3" name="Google Shape;1137;p48">
              <a:extLst>
                <a:ext uri="{FF2B5EF4-FFF2-40B4-BE49-F238E27FC236}">
                  <a16:creationId xmlns:a16="http://schemas.microsoft.com/office/drawing/2014/main" id="{47FEE646-2C25-3F27-5D63-CF1E5B5CFF2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38;p48">
              <a:extLst>
                <a:ext uri="{FF2B5EF4-FFF2-40B4-BE49-F238E27FC236}">
                  <a16:creationId xmlns:a16="http://schemas.microsoft.com/office/drawing/2014/main" id="{A6F2D8EC-1483-F338-6870-031109931188}"/>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39;p48">
              <a:extLst>
                <a:ext uri="{FF2B5EF4-FFF2-40B4-BE49-F238E27FC236}">
                  <a16:creationId xmlns:a16="http://schemas.microsoft.com/office/drawing/2014/main" id="{4B23B62C-5104-AB7B-560C-6D065F9F898B}"/>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0;p48">
              <a:extLst>
                <a:ext uri="{FF2B5EF4-FFF2-40B4-BE49-F238E27FC236}">
                  <a16:creationId xmlns:a16="http://schemas.microsoft.com/office/drawing/2014/main" id="{331209D7-23B1-7917-35A9-F615094EF61A}"/>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1;p48">
              <a:extLst>
                <a:ext uri="{FF2B5EF4-FFF2-40B4-BE49-F238E27FC236}">
                  <a16:creationId xmlns:a16="http://schemas.microsoft.com/office/drawing/2014/main" id="{BD4338E8-8BD9-5C8A-C4D5-6436E34D011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2;p48">
              <a:extLst>
                <a:ext uri="{FF2B5EF4-FFF2-40B4-BE49-F238E27FC236}">
                  <a16:creationId xmlns:a16="http://schemas.microsoft.com/office/drawing/2014/main" id="{90E1148A-FF04-C3A8-F1A0-950DF20C7D14}"/>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3;p48">
              <a:extLst>
                <a:ext uri="{FF2B5EF4-FFF2-40B4-BE49-F238E27FC236}">
                  <a16:creationId xmlns:a16="http://schemas.microsoft.com/office/drawing/2014/main" id="{C2341C61-65EE-7DF2-45F3-3EDC4D80D180}"/>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4;p48">
              <a:extLst>
                <a:ext uri="{FF2B5EF4-FFF2-40B4-BE49-F238E27FC236}">
                  <a16:creationId xmlns:a16="http://schemas.microsoft.com/office/drawing/2014/main" id="{6C909C0C-678E-C198-F4A1-02EA3C3A0077}"/>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5;p48">
              <a:extLst>
                <a:ext uri="{FF2B5EF4-FFF2-40B4-BE49-F238E27FC236}">
                  <a16:creationId xmlns:a16="http://schemas.microsoft.com/office/drawing/2014/main" id="{15CC2D1B-57DE-8BEA-1D4D-39F88845692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6;p48">
              <a:extLst>
                <a:ext uri="{FF2B5EF4-FFF2-40B4-BE49-F238E27FC236}">
                  <a16:creationId xmlns:a16="http://schemas.microsoft.com/office/drawing/2014/main" id="{2E206926-F51C-CC7B-5204-706E5598A0AA}"/>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7;p48">
              <a:extLst>
                <a:ext uri="{FF2B5EF4-FFF2-40B4-BE49-F238E27FC236}">
                  <a16:creationId xmlns:a16="http://schemas.microsoft.com/office/drawing/2014/main" id="{C6AE7771-F12E-79CB-CE8D-41D3E07F1485}"/>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5186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Linear Regression</a:t>
            </a:r>
            <a:endParaRPr dirty="0"/>
          </a:p>
        </p:txBody>
      </p:sp>
      <p:sp>
        <p:nvSpPr>
          <p:cNvPr id="413" name="Google Shape;413;p3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1C74156D-222B-69CD-E6EC-E169179FED7C}"/>
              </a:ext>
            </a:extLst>
          </p:cNvPr>
          <p:cNvSpPr txBox="1"/>
          <p:nvPr/>
        </p:nvSpPr>
        <p:spPr>
          <a:xfrm>
            <a:off x="4546600" y="809217"/>
            <a:ext cx="4597400" cy="738664"/>
          </a:xfrm>
          <a:prstGeom prst="rect">
            <a:avLst/>
          </a:prstGeom>
          <a:noFill/>
        </p:spPr>
        <p:txBody>
          <a:bodyPr wrap="square">
            <a:spAutoFit/>
          </a:bodyPr>
          <a:lstStyle/>
          <a:p>
            <a:r>
              <a:rPr lang="en-IN" b="1" dirty="0">
                <a:solidFill>
                  <a:srgbClr val="00B0F0"/>
                </a:solidFill>
                <a:latin typeface="Arial" panose="020B0604020202020204" pitchFamily="34" charset="0"/>
                <a:cs typeface="Times New Roman" panose="02020603050405020304" pitchFamily="18" charset="0"/>
              </a:rPr>
              <a:t>1)</a:t>
            </a:r>
            <a:r>
              <a:rPr lang="en-IN" b="0" i="0" dirty="0">
                <a:effectLst/>
                <a:latin typeface="Arial" panose="020B0604020202020204" pitchFamily="34" charset="0"/>
              </a:rPr>
              <a:t> </a:t>
            </a:r>
            <a:r>
              <a:rPr lang="en-IN" b="1" i="0" dirty="0">
                <a:solidFill>
                  <a:srgbClr val="00B0F0"/>
                </a:solidFill>
                <a:effectLst/>
                <a:latin typeface="Cambria" panose="02040503050406030204" pitchFamily="18" charset="0"/>
              </a:rPr>
              <a:t>Produce A Plot Of The True Values (X-axis) Vs Your Model’s Predicted Values (Y-axis) For Linear  Regression.</a:t>
            </a:r>
            <a:endParaRPr lang="en-US" b="1" dirty="0">
              <a:solidFill>
                <a:srgbClr val="00B0F0"/>
              </a:solidFill>
              <a:latin typeface="Cambria" panose="02040503050406030204" pitchFamily="18" charset="0"/>
            </a:endParaRPr>
          </a:p>
        </p:txBody>
      </p:sp>
      <p:pic>
        <p:nvPicPr>
          <p:cNvPr id="4" name="Picture 3">
            <a:extLst>
              <a:ext uri="{FF2B5EF4-FFF2-40B4-BE49-F238E27FC236}">
                <a16:creationId xmlns:a16="http://schemas.microsoft.com/office/drawing/2014/main" id="{57FEB750-7DCA-2F05-A8FC-E4850125BB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13" y="1547881"/>
            <a:ext cx="4589998" cy="3410508"/>
          </a:xfrm>
          <a:prstGeom prst="rect">
            <a:avLst/>
          </a:prstGeom>
        </p:spPr>
      </p:pic>
      <p:grpSp>
        <p:nvGrpSpPr>
          <p:cNvPr id="5" name="Google Shape;962;p48">
            <a:extLst>
              <a:ext uri="{FF2B5EF4-FFF2-40B4-BE49-F238E27FC236}">
                <a16:creationId xmlns:a16="http://schemas.microsoft.com/office/drawing/2014/main" id="{F0189DFA-F29D-45A7-63E0-12A365417F45}"/>
              </a:ext>
            </a:extLst>
          </p:cNvPr>
          <p:cNvGrpSpPr/>
          <p:nvPr/>
        </p:nvGrpSpPr>
        <p:grpSpPr>
          <a:xfrm>
            <a:off x="435200" y="906818"/>
            <a:ext cx="334759" cy="276514"/>
            <a:chOff x="5268225" y="4341925"/>
            <a:chExt cx="468850" cy="387275"/>
          </a:xfrm>
        </p:grpSpPr>
        <p:sp>
          <p:nvSpPr>
            <p:cNvPr id="6" name="Google Shape;963;p48">
              <a:extLst>
                <a:ext uri="{FF2B5EF4-FFF2-40B4-BE49-F238E27FC236}">
                  <a16:creationId xmlns:a16="http://schemas.microsoft.com/office/drawing/2014/main" id="{518BD657-F13E-D241-8730-B4ACA1C37865}"/>
                </a:ext>
              </a:extLst>
            </p:cNvPr>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4;p48">
              <a:extLst>
                <a:ext uri="{FF2B5EF4-FFF2-40B4-BE49-F238E27FC236}">
                  <a16:creationId xmlns:a16="http://schemas.microsoft.com/office/drawing/2014/main" id="{977B2812-2B0B-1ABA-B90E-1677470708F0}"/>
                </a:ext>
              </a:extLst>
            </p:cNvPr>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65;p48">
              <a:extLst>
                <a:ext uri="{FF2B5EF4-FFF2-40B4-BE49-F238E27FC236}">
                  <a16:creationId xmlns:a16="http://schemas.microsoft.com/office/drawing/2014/main" id="{6A5235B3-79C5-D81F-1F16-91967951D311}"/>
                </a:ext>
              </a:extLst>
            </p:cNvPr>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6;p48">
              <a:extLst>
                <a:ext uri="{FF2B5EF4-FFF2-40B4-BE49-F238E27FC236}">
                  <a16:creationId xmlns:a16="http://schemas.microsoft.com/office/drawing/2014/main" id="{1B44B633-D5AC-1893-278D-1E8189D06888}"/>
                </a:ext>
              </a:extLst>
            </p:cNvPr>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7;p48">
              <a:extLst>
                <a:ext uri="{FF2B5EF4-FFF2-40B4-BE49-F238E27FC236}">
                  <a16:creationId xmlns:a16="http://schemas.microsoft.com/office/drawing/2014/main" id="{8528CFA2-0999-CC13-2B6C-AD20D411DCA6}"/>
                </a:ext>
              </a:extLst>
            </p:cNvPr>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8;p48">
              <a:extLst>
                <a:ext uri="{FF2B5EF4-FFF2-40B4-BE49-F238E27FC236}">
                  <a16:creationId xmlns:a16="http://schemas.microsoft.com/office/drawing/2014/main" id="{BAD27666-3568-5A6C-A8F6-445FAD1C1CC4}"/>
                </a:ext>
              </a:extLst>
            </p:cNvPr>
            <p:cNvSpPr/>
            <p:nvPr/>
          </p:nvSpPr>
          <p:spPr>
            <a:xfrm>
              <a:off x="5447225" y="4615925"/>
              <a:ext cx="110850" cy="25"/>
            </a:xfrm>
            <a:custGeom>
              <a:avLst/>
              <a:gdLst/>
              <a:ahLst/>
              <a:cxnLst/>
              <a:rect l="l" t="t" r="r" b="b"/>
              <a:pathLst>
                <a:path w="4434" h="1" fill="none" extrusionOk="0">
                  <a:moveTo>
                    <a:pt x="1" y="0"/>
                  </a:moveTo>
                  <a:lnTo>
                    <a:pt x="4434"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9;p48">
              <a:extLst>
                <a:ext uri="{FF2B5EF4-FFF2-40B4-BE49-F238E27FC236}">
                  <a16:creationId xmlns:a16="http://schemas.microsoft.com/office/drawing/2014/main" id="{7A4B1CD7-7E0B-8B57-D5E3-9180DE184081}"/>
                </a:ext>
              </a:extLst>
            </p:cNvPr>
            <p:cNvSpPr/>
            <p:nvPr/>
          </p:nvSpPr>
          <p:spPr>
            <a:xfrm>
              <a:off x="5439925" y="4589125"/>
              <a:ext cx="125450" cy="25"/>
            </a:xfrm>
            <a:custGeom>
              <a:avLst/>
              <a:gdLst/>
              <a:ahLst/>
              <a:cxnLst/>
              <a:rect l="l" t="t" r="r" b="b"/>
              <a:pathLst>
                <a:path w="5018" h="1" fill="none" extrusionOk="0">
                  <a:moveTo>
                    <a:pt x="1" y="0"/>
                  </a:moveTo>
                  <a:lnTo>
                    <a:pt x="5018"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0;p48">
              <a:extLst>
                <a:ext uri="{FF2B5EF4-FFF2-40B4-BE49-F238E27FC236}">
                  <a16:creationId xmlns:a16="http://schemas.microsoft.com/office/drawing/2014/main" id="{95CBB50A-E861-2543-52C5-976BB5783B1A}"/>
                </a:ext>
              </a:extLst>
            </p:cNvPr>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62;p48">
            <a:extLst>
              <a:ext uri="{FF2B5EF4-FFF2-40B4-BE49-F238E27FC236}">
                <a16:creationId xmlns:a16="http://schemas.microsoft.com/office/drawing/2014/main" id="{9FC843C8-3AA3-6B17-476C-28F2644342D8}"/>
              </a:ext>
            </a:extLst>
          </p:cNvPr>
          <p:cNvGrpSpPr/>
          <p:nvPr/>
        </p:nvGrpSpPr>
        <p:grpSpPr>
          <a:xfrm>
            <a:off x="4112849" y="3633607"/>
            <a:ext cx="334759" cy="276514"/>
            <a:chOff x="5268225" y="4341925"/>
            <a:chExt cx="468850" cy="387275"/>
          </a:xfrm>
        </p:grpSpPr>
        <p:sp>
          <p:nvSpPr>
            <p:cNvPr id="15" name="Google Shape;963;p48">
              <a:extLst>
                <a:ext uri="{FF2B5EF4-FFF2-40B4-BE49-F238E27FC236}">
                  <a16:creationId xmlns:a16="http://schemas.microsoft.com/office/drawing/2014/main" id="{5AE0F707-ECC8-6B4F-9584-5654E0990284}"/>
                </a:ext>
              </a:extLst>
            </p:cNvPr>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4;p48">
              <a:extLst>
                <a:ext uri="{FF2B5EF4-FFF2-40B4-BE49-F238E27FC236}">
                  <a16:creationId xmlns:a16="http://schemas.microsoft.com/office/drawing/2014/main" id="{C93524B8-9919-6D3C-79C2-3327D5D8E7E5}"/>
                </a:ext>
              </a:extLst>
            </p:cNvPr>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5;p48">
              <a:extLst>
                <a:ext uri="{FF2B5EF4-FFF2-40B4-BE49-F238E27FC236}">
                  <a16:creationId xmlns:a16="http://schemas.microsoft.com/office/drawing/2014/main" id="{AF15B31F-4241-822F-05CD-E4C1E8A0D0C5}"/>
                </a:ext>
              </a:extLst>
            </p:cNvPr>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6;p48">
              <a:extLst>
                <a:ext uri="{FF2B5EF4-FFF2-40B4-BE49-F238E27FC236}">
                  <a16:creationId xmlns:a16="http://schemas.microsoft.com/office/drawing/2014/main" id="{92C64021-B282-D025-E81B-EE068E3E80BD}"/>
                </a:ext>
              </a:extLst>
            </p:cNvPr>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7;p48">
              <a:extLst>
                <a:ext uri="{FF2B5EF4-FFF2-40B4-BE49-F238E27FC236}">
                  <a16:creationId xmlns:a16="http://schemas.microsoft.com/office/drawing/2014/main" id="{402B166A-83FF-4B7D-15BE-1F190DCB648A}"/>
                </a:ext>
              </a:extLst>
            </p:cNvPr>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8;p48">
              <a:extLst>
                <a:ext uri="{FF2B5EF4-FFF2-40B4-BE49-F238E27FC236}">
                  <a16:creationId xmlns:a16="http://schemas.microsoft.com/office/drawing/2014/main" id="{50F91540-FC6C-55B8-AAA1-ABB50CF8F860}"/>
                </a:ext>
              </a:extLst>
            </p:cNvPr>
            <p:cNvSpPr/>
            <p:nvPr/>
          </p:nvSpPr>
          <p:spPr>
            <a:xfrm>
              <a:off x="5447225" y="4615925"/>
              <a:ext cx="110850" cy="25"/>
            </a:xfrm>
            <a:custGeom>
              <a:avLst/>
              <a:gdLst/>
              <a:ahLst/>
              <a:cxnLst/>
              <a:rect l="l" t="t" r="r" b="b"/>
              <a:pathLst>
                <a:path w="4434" h="1" fill="none" extrusionOk="0">
                  <a:moveTo>
                    <a:pt x="1" y="0"/>
                  </a:moveTo>
                  <a:lnTo>
                    <a:pt x="4434"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9;p48">
              <a:extLst>
                <a:ext uri="{FF2B5EF4-FFF2-40B4-BE49-F238E27FC236}">
                  <a16:creationId xmlns:a16="http://schemas.microsoft.com/office/drawing/2014/main" id="{A1B8DE55-13BC-E13F-587E-C3795143836A}"/>
                </a:ext>
              </a:extLst>
            </p:cNvPr>
            <p:cNvSpPr/>
            <p:nvPr/>
          </p:nvSpPr>
          <p:spPr>
            <a:xfrm>
              <a:off x="5439925" y="4589125"/>
              <a:ext cx="125450" cy="25"/>
            </a:xfrm>
            <a:custGeom>
              <a:avLst/>
              <a:gdLst/>
              <a:ahLst/>
              <a:cxnLst/>
              <a:rect l="l" t="t" r="r" b="b"/>
              <a:pathLst>
                <a:path w="5018" h="1" fill="none" extrusionOk="0">
                  <a:moveTo>
                    <a:pt x="1" y="0"/>
                  </a:moveTo>
                  <a:lnTo>
                    <a:pt x="5018"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0;p48">
              <a:extLst>
                <a:ext uri="{FF2B5EF4-FFF2-40B4-BE49-F238E27FC236}">
                  <a16:creationId xmlns:a16="http://schemas.microsoft.com/office/drawing/2014/main" id="{8729C2DC-FE96-ADCD-556E-BAD461D6FDD2}"/>
                </a:ext>
              </a:extLst>
            </p:cNvPr>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5394E132-4ACA-BA07-8D4D-3B16057CF9FC}"/>
              </a:ext>
            </a:extLst>
          </p:cNvPr>
          <p:cNvSpPr txBox="1"/>
          <p:nvPr/>
        </p:nvSpPr>
        <p:spPr>
          <a:xfrm>
            <a:off x="4822444" y="2022028"/>
            <a:ext cx="4192477" cy="2123658"/>
          </a:xfrm>
          <a:prstGeom prst="rect">
            <a:avLst/>
          </a:prstGeom>
          <a:noFill/>
        </p:spPr>
        <p:txBody>
          <a:bodyPr wrap="square" rtlCol="0">
            <a:spAutoFit/>
          </a:bodyPr>
          <a:lstStyle/>
          <a:p>
            <a:pPr marL="171450" indent="-171450">
              <a:buFont typeface="Wingdings" pitchFamily="2" charset="2"/>
              <a:buChar char="§"/>
            </a:pPr>
            <a:r>
              <a:rPr lang="en-US" sz="1200" dirty="0">
                <a:solidFill>
                  <a:srgbClr val="92D050"/>
                </a:solidFill>
                <a:latin typeface="Cambria" panose="02040503050406030204" pitchFamily="18" charset="0"/>
              </a:rPr>
              <a:t>THE VARIABLE'S ANTICIPATED VALUE IS THE VALUE DETERMINED BY THE REGRESSION ANALYSIS.</a:t>
            </a:r>
          </a:p>
          <a:p>
            <a:pPr marL="171450" indent="-171450">
              <a:buFont typeface="Wingdings" pitchFamily="2" charset="2"/>
              <a:buChar char="§"/>
            </a:pPr>
            <a:endParaRPr lang="en-US" sz="1200" dirty="0">
              <a:solidFill>
                <a:srgbClr val="92D050"/>
              </a:solidFill>
              <a:latin typeface="Cambria" panose="02040503050406030204" pitchFamily="18" charset="0"/>
            </a:endParaRPr>
          </a:p>
          <a:p>
            <a:pPr marL="171450" indent="-171450">
              <a:buFont typeface="Wingdings" pitchFamily="2" charset="2"/>
              <a:buChar char="§"/>
            </a:pPr>
            <a:endParaRPr lang="en-US" sz="1200" dirty="0">
              <a:solidFill>
                <a:srgbClr val="92D050"/>
              </a:solidFill>
              <a:latin typeface="Cambria" panose="02040503050406030204" pitchFamily="18" charset="0"/>
            </a:endParaRPr>
          </a:p>
          <a:p>
            <a:pPr marL="171450" indent="-171450">
              <a:buFont typeface="Wingdings" pitchFamily="2" charset="2"/>
              <a:buChar char="§"/>
            </a:pPr>
            <a:r>
              <a:rPr lang="en-US" sz="1200" dirty="0">
                <a:solidFill>
                  <a:srgbClr val="92D050"/>
                </a:solidFill>
                <a:latin typeface="Cambria" panose="02040503050406030204" pitchFamily="18" charset="0"/>
              </a:rPr>
              <a:t>THE TERM "RESIDUAL" REFERS TO THE VARIATION BETWEEN THE ANTICIPATED REGRESSION VALUE AND THE ACTUAL VALUE. REGRESSION ANALYSIS MAKES A NUMBER OF KEY ASSUMPTIONS, ONE OF WHICH IS THAT THE RESIDUALS HAVE A NORMAL DISTRIBUTION WITH A MEAN OF 0, MEANING THAT BOTH POSITIVE AND NEGATIVE RESIDUALS ARE REQUIRED.</a:t>
            </a:r>
          </a:p>
        </p:txBody>
      </p:sp>
    </p:spTree>
    <p:extLst>
      <p:ext uri="{BB962C8B-B14F-4D97-AF65-F5344CB8AC3E}">
        <p14:creationId xmlns:p14="http://schemas.microsoft.com/office/powerpoint/2010/main" val="3511339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Non-Linear Regression</a:t>
            </a:r>
            <a:endParaRPr sz="4000"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5</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2" name="Google Shape;935;p48">
            <a:extLst>
              <a:ext uri="{FF2B5EF4-FFF2-40B4-BE49-F238E27FC236}">
                <a16:creationId xmlns:a16="http://schemas.microsoft.com/office/drawing/2014/main" id="{D63DE830-71EC-8BBC-5D6D-5F30F95EDD4C}"/>
              </a:ext>
            </a:extLst>
          </p:cNvPr>
          <p:cNvGrpSpPr/>
          <p:nvPr/>
        </p:nvGrpSpPr>
        <p:grpSpPr>
          <a:xfrm>
            <a:off x="3740769" y="2899882"/>
            <a:ext cx="299987" cy="266518"/>
            <a:chOff x="5292575" y="3681900"/>
            <a:chExt cx="420150" cy="373275"/>
          </a:xfrm>
        </p:grpSpPr>
        <p:sp>
          <p:nvSpPr>
            <p:cNvPr id="3" name="Google Shape;936;p48">
              <a:extLst>
                <a:ext uri="{FF2B5EF4-FFF2-40B4-BE49-F238E27FC236}">
                  <a16:creationId xmlns:a16="http://schemas.microsoft.com/office/drawing/2014/main" id="{051B7385-B5E5-5CC5-E55A-B2E04BFA272C}"/>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7;p48">
              <a:extLst>
                <a:ext uri="{FF2B5EF4-FFF2-40B4-BE49-F238E27FC236}">
                  <a16:creationId xmlns:a16="http://schemas.microsoft.com/office/drawing/2014/main" id="{BDD789EA-5E19-B86D-C994-FA206E19E2D3}"/>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8;p48">
              <a:extLst>
                <a:ext uri="{FF2B5EF4-FFF2-40B4-BE49-F238E27FC236}">
                  <a16:creationId xmlns:a16="http://schemas.microsoft.com/office/drawing/2014/main" id="{17F44EB7-BB4D-D299-5C08-E68C294CA8CE}"/>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9;p48">
              <a:extLst>
                <a:ext uri="{FF2B5EF4-FFF2-40B4-BE49-F238E27FC236}">
                  <a16:creationId xmlns:a16="http://schemas.microsoft.com/office/drawing/2014/main" id="{61627222-6572-3983-A2F7-974748E533F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0;p48">
              <a:extLst>
                <a:ext uri="{FF2B5EF4-FFF2-40B4-BE49-F238E27FC236}">
                  <a16:creationId xmlns:a16="http://schemas.microsoft.com/office/drawing/2014/main" id="{EE1A720B-7045-26DD-F858-6E567874B2E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1;p48">
              <a:extLst>
                <a:ext uri="{FF2B5EF4-FFF2-40B4-BE49-F238E27FC236}">
                  <a16:creationId xmlns:a16="http://schemas.microsoft.com/office/drawing/2014/main" id="{236724F8-E7BB-C25C-024D-22419A623F71}"/>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2;p48">
              <a:extLst>
                <a:ext uri="{FF2B5EF4-FFF2-40B4-BE49-F238E27FC236}">
                  <a16:creationId xmlns:a16="http://schemas.microsoft.com/office/drawing/2014/main" id="{6960C28C-5B99-E45C-3276-B389409B5B8F}"/>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739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Non Linear Regression</a:t>
            </a:r>
            <a:endParaRPr dirty="0"/>
          </a:p>
        </p:txBody>
      </p:sp>
      <p:sp>
        <p:nvSpPr>
          <p:cNvPr id="413" name="Google Shape;413;p3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7F9266BC-997E-695A-49E2-26309637A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50" y="1545625"/>
            <a:ext cx="4365842" cy="3292508"/>
          </a:xfrm>
          <a:prstGeom prst="rect">
            <a:avLst/>
          </a:prstGeom>
        </p:spPr>
      </p:pic>
      <p:sp>
        <p:nvSpPr>
          <p:cNvPr id="3" name="TextBox 2">
            <a:extLst>
              <a:ext uri="{FF2B5EF4-FFF2-40B4-BE49-F238E27FC236}">
                <a16:creationId xmlns:a16="http://schemas.microsoft.com/office/drawing/2014/main" id="{A09BA577-5D15-5495-0B52-D53288D19E70}"/>
              </a:ext>
            </a:extLst>
          </p:cNvPr>
          <p:cNvSpPr txBox="1"/>
          <p:nvPr/>
        </p:nvSpPr>
        <p:spPr>
          <a:xfrm>
            <a:off x="4572000" y="783465"/>
            <a:ext cx="4597400" cy="738664"/>
          </a:xfrm>
          <a:prstGeom prst="rect">
            <a:avLst/>
          </a:prstGeom>
          <a:noFill/>
        </p:spPr>
        <p:txBody>
          <a:bodyPr wrap="square">
            <a:spAutoFit/>
          </a:bodyPr>
          <a:lstStyle/>
          <a:p>
            <a:r>
              <a:rPr lang="en-IN" b="1" dirty="0">
                <a:solidFill>
                  <a:srgbClr val="00B0F0"/>
                </a:solidFill>
                <a:latin typeface="Arial" panose="020B0604020202020204" pitchFamily="34" charset="0"/>
                <a:cs typeface="Times New Roman" panose="02020603050405020304" pitchFamily="18" charset="0"/>
              </a:rPr>
              <a:t>1)</a:t>
            </a:r>
            <a:r>
              <a:rPr lang="en-IN" b="0" i="0" dirty="0">
                <a:effectLst/>
                <a:latin typeface="Arial" panose="020B0604020202020204" pitchFamily="34" charset="0"/>
              </a:rPr>
              <a:t> </a:t>
            </a:r>
            <a:r>
              <a:rPr lang="en-IN" b="1" i="0" dirty="0">
                <a:solidFill>
                  <a:srgbClr val="00B0F0"/>
                </a:solidFill>
                <a:effectLst/>
                <a:latin typeface="Cambria" panose="02040503050406030204" pitchFamily="18" charset="0"/>
              </a:rPr>
              <a:t>Produce A Plot Of The True Values (X-axis) Vs Your Model’s Predicted Values (Y-axis) For Non-Linear Regression.</a:t>
            </a:r>
            <a:endParaRPr lang="en-US" b="1" dirty="0">
              <a:solidFill>
                <a:srgbClr val="00B0F0"/>
              </a:solidFill>
              <a:latin typeface="Cambria" panose="02040503050406030204" pitchFamily="18" charset="0"/>
            </a:endParaRPr>
          </a:p>
        </p:txBody>
      </p:sp>
      <p:grpSp>
        <p:nvGrpSpPr>
          <p:cNvPr id="4" name="Google Shape;932;p48">
            <a:extLst>
              <a:ext uri="{FF2B5EF4-FFF2-40B4-BE49-F238E27FC236}">
                <a16:creationId xmlns:a16="http://schemas.microsoft.com/office/drawing/2014/main" id="{26F2C499-59D9-AD5D-4D11-0C4A2EDBCAA4}"/>
              </a:ext>
            </a:extLst>
          </p:cNvPr>
          <p:cNvGrpSpPr/>
          <p:nvPr/>
        </p:nvGrpSpPr>
        <p:grpSpPr>
          <a:xfrm>
            <a:off x="3486585" y="3033422"/>
            <a:ext cx="313892" cy="227820"/>
            <a:chOff x="4604550" y="3714775"/>
            <a:chExt cx="439625" cy="319075"/>
          </a:xfrm>
        </p:grpSpPr>
        <p:sp>
          <p:nvSpPr>
            <p:cNvPr id="5" name="Google Shape;933;p48">
              <a:extLst>
                <a:ext uri="{FF2B5EF4-FFF2-40B4-BE49-F238E27FC236}">
                  <a16:creationId xmlns:a16="http://schemas.microsoft.com/office/drawing/2014/main" id="{C67DEA88-C28C-3A6F-2853-F8419603C74D}"/>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4;p48">
              <a:extLst>
                <a:ext uri="{FF2B5EF4-FFF2-40B4-BE49-F238E27FC236}">
                  <a16:creationId xmlns:a16="http://schemas.microsoft.com/office/drawing/2014/main" id="{A9A71184-9756-A573-0A80-CA2AE8F042C9}"/>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32;p48">
            <a:extLst>
              <a:ext uri="{FF2B5EF4-FFF2-40B4-BE49-F238E27FC236}">
                <a16:creationId xmlns:a16="http://schemas.microsoft.com/office/drawing/2014/main" id="{812F1671-D42E-36D7-DACD-4A7639917CD0}"/>
              </a:ext>
            </a:extLst>
          </p:cNvPr>
          <p:cNvGrpSpPr/>
          <p:nvPr/>
        </p:nvGrpSpPr>
        <p:grpSpPr>
          <a:xfrm>
            <a:off x="538557" y="931165"/>
            <a:ext cx="313892" cy="227820"/>
            <a:chOff x="4604550" y="3714775"/>
            <a:chExt cx="439625" cy="319075"/>
          </a:xfrm>
        </p:grpSpPr>
        <p:sp>
          <p:nvSpPr>
            <p:cNvPr id="8" name="Google Shape;933;p48">
              <a:extLst>
                <a:ext uri="{FF2B5EF4-FFF2-40B4-BE49-F238E27FC236}">
                  <a16:creationId xmlns:a16="http://schemas.microsoft.com/office/drawing/2014/main" id="{64761A74-5B03-6795-4B46-17DD24A61EFC}"/>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4;p48">
              <a:extLst>
                <a:ext uri="{FF2B5EF4-FFF2-40B4-BE49-F238E27FC236}">
                  <a16:creationId xmlns:a16="http://schemas.microsoft.com/office/drawing/2014/main" id="{CC90F22D-13EF-831D-C668-EBEB0A08EDE3}"/>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EB58A384-C758-413E-238B-A6CA81D15BB4}"/>
              </a:ext>
            </a:extLst>
          </p:cNvPr>
          <p:cNvSpPr txBox="1"/>
          <p:nvPr/>
        </p:nvSpPr>
        <p:spPr>
          <a:xfrm>
            <a:off x="4969933" y="1921932"/>
            <a:ext cx="4038600" cy="2308324"/>
          </a:xfrm>
          <a:prstGeom prst="rect">
            <a:avLst/>
          </a:prstGeom>
          <a:noFill/>
        </p:spPr>
        <p:txBody>
          <a:bodyPr wrap="square" rtlCol="0">
            <a:spAutoFit/>
          </a:bodyPr>
          <a:lstStyle/>
          <a:p>
            <a:pPr marL="171450" indent="-171450">
              <a:buFont typeface="Wingdings" pitchFamily="2" charset="2"/>
              <a:buChar char="§"/>
            </a:pPr>
            <a:r>
              <a:rPr lang="en-US" sz="1200" dirty="0">
                <a:solidFill>
                  <a:srgbClr val="92D050"/>
                </a:solidFill>
                <a:latin typeface="Cambria" panose="02040503050406030204" pitchFamily="18" charset="0"/>
              </a:rPr>
              <a:t>An Indicator Of How Far The Y Observations Deviate From The Nonlinear (Curved) Function That Is Used To Forecast Y Is The Sum Of Squares.</a:t>
            </a:r>
          </a:p>
          <a:p>
            <a:pPr marL="171450" indent="-171450">
              <a:buFont typeface="Wingdings" pitchFamily="2" charset="2"/>
              <a:buChar char="§"/>
            </a:pPr>
            <a:endParaRPr lang="en-US" sz="1200" dirty="0">
              <a:solidFill>
                <a:srgbClr val="92D050"/>
              </a:solidFill>
              <a:latin typeface="Cambria" panose="02040503050406030204" pitchFamily="18" charset="0"/>
            </a:endParaRPr>
          </a:p>
          <a:p>
            <a:pPr marL="171450" indent="-171450">
              <a:buFont typeface="Wingdings" pitchFamily="2" charset="2"/>
              <a:buChar char="§"/>
            </a:pPr>
            <a:r>
              <a:rPr lang="en-US" sz="1200" dirty="0">
                <a:solidFill>
                  <a:srgbClr val="92D050"/>
                </a:solidFill>
                <a:latin typeface="Cambria" panose="02040503050406030204" pitchFamily="18" charset="0"/>
              </a:rPr>
              <a:t>Similar To Linear Regression Modelling, Nonlinear Regression Modelling Aims To Visually Monitor A Certain Response From A Collection Of Factors.</a:t>
            </a:r>
          </a:p>
          <a:p>
            <a:pPr marL="171450" indent="-171450">
              <a:buFont typeface="Wingdings" pitchFamily="2" charset="2"/>
              <a:buChar char="§"/>
            </a:pPr>
            <a:endParaRPr lang="en-US" sz="1200" dirty="0">
              <a:solidFill>
                <a:srgbClr val="92D050"/>
              </a:solidFill>
              <a:latin typeface="Cambria" panose="02040503050406030204" pitchFamily="18" charset="0"/>
            </a:endParaRPr>
          </a:p>
          <a:p>
            <a:pPr marL="171450" indent="-171450">
              <a:buFont typeface="Wingdings" pitchFamily="2" charset="2"/>
              <a:buChar char="§"/>
            </a:pPr>
            <a:r>
              <a:rPr lang="en-US" sz="1200" dirty="0">
                <a:solidFill>
                  <a:srgbClr val="92D050"/>
                </a:solidFill>
                <a:latin typeface="Cambria" panose="02040503050406030204" pitchFamily="18" charset="0"/>
              </a:rPr>
              <a:t>Because The Function Is Constructed By A Series Of Approximations (Iterations) That May Result From Trial-and-error, Nonlinear Models Are Trickier To Design Than Linear Models.</a:t>
            </a:r>
          </a:p>
        </p:txBody>
      </p:sp>
    </p:spTree>
    <p:extLst>
      <p:ext uri="{BB962C8B-B14F-4D97-AF65-F5344CB8AC3E}">
        <p14:creationId xmlns:p14="http://schemas.microsoft.com/office/powerpoint/2010/main" val="373629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5"/>
          <p:cNvSpPr txBox="1">
            <a:spLocks noGrp="1"/>
          </p:cNvSpPr>
          <p:nvPr>
            <p:ph type="ctrTitle" idx="4294967295"/>
          </p:nvPr>
        </p:nvSpPr>
        <p:spPr>
          <a:xfrm>
            <a:off x="685800" y="499125"/>
            <a:ext cx="6593700" cy="75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tx1">
                    <a:lumMod val="50000"/>
                    <a:lumOff val="50000"/>
                  </a:schemeClr>
                </a:solidFill>
              </a:rPr>
              <a:t>Insight Strategists</a:t>
            </a:r>
            <a:endParaRPr sz="2000" dirty="0">
              <a:solidFill>
                <a:schemeClr val="tx1">
                  <a:lumMod val="50000"/>
                  <a:lumOff val="50000"/>
                </a:schemeClr>
              </a:solidFill>
            </a:endParaRPr>
          </a:p>
        </p:txBody>
      </p:sp>
      <p:sp>
        <p:nvSpPr>
          <p:cNvPr id="135" name="Google Shape;135;p15"/>
          <p:cNvSpPr txBox="1">
            <a:spLocks noGrp="1"/>
          </p:cNvSpPr>
          <p:nvPr>
            <p:ph type="subTitle" idx="4294967295"/>
          </p:nvPr>
        </p:nvSpPr>
        <p:spPr>
          <a:xfrm>
            <a:off x="685800" y="1259025"/>
            <a:ext cx="5200200" cy="270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2400" b="1" dirty="0">
                <a:solidFill>
                  <a:srgbClr val="FFFFFF"/>
                </a:solidFill>
              </a:rPr>
              <a:t>We Are:</a:t>
            </a:r>
          </a:p>
          <a:p>
            <a:pPr marL="0" lvl="0" indent="0" algn="l" rtl="0">
              <a:spcBef>
                <a:spcPts val="600"/>
              </a:spcBef>
              <a:spcAft>
                <a:spcPts val="0"/>
              </a:spcAft>
              <a:buNone/>
            </a:pPr>
            <a:endParaRPr lang="en-US" sz="2400" b="1" dirty="0">
              <a:solidFill>
                <a:srgbClr val="FFFFFF"/>
              </a:solidFill>
            </a:endParaRPr>
          </a:p>
          <a:p>
            <a:pPr marL="0" indent="0">
              <a:buNone/>
            </a:pPr>
            <a:r>
              <a:rPr lang="en-US" sz="2400" b="1" dirty="0">
                <a:solidFill>
                  <a:srgbClr val="FFFFFF"/>
                </a:solidFill>
              </a:rPr>
              <a:t>ANUSH BHARATHWAJ L</a:t>
            </a:r>
          </a:p>
          <a:p>
            <a:pPr marL="0" indent="0">
              <a:buNone/>
            </a:pPr>
            <a:r>
              <a:rPr lang="en-US" sz="2400" b="1" dirty="0">
                <a:solidFill>
                  <a:srgbClr val="FFFFFF"/>
                </a:solidFill>
              </a:rPr>
              <a:t>BALAMURUGAN B</a:t>
            </a:r>
          </a:p>
          <a:p>
            <a:pPr marL="0" indent="0">
              <a:buNone/>
            </a:pPr>
            <a:r>
              <a:rPr lang="en-US" sz="2400" b="1" dirty="0">
                <a:solidFill>
                  <a:srgbClr val="FFFFFF"/>
                </a:solidFill>
              </a:rPr>
              <a:t>DHATCHANA H</a:t>
            </a:r>
          </a:p>
        </p:txBody>
      </p:sp>
      <p:sp>
        <p:nvSpPr>
          <p:cNvPr id="137" name="Google Shape;137;p1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Conclusion For Business Value</a:t>
            </a:r>
            <a:endParaRPr sz="4000" dirty="0"/>
          </a:p>
        </p:txBody>
      </p:sp>
      <p:sp>
        <p:nvSpPr>
          <p:cNvPr id="144" name="Google Shape;144;p16"/>
          <p:cNvSpPr txBox="1"/>
          <p:nvPr/>
        </p:nvSpPr>
        <p:spPr>
          <a:xfrm>
            <a:off x="14308" y="825383"/>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6</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2" name="Google Shape;810;p48">
            <a:extLst>
              <a:ext uri="{FF2B5EF4-FFF2-40B4-BE49-F238E27FC236}">
                <a16:creationId xmlns:a16="http://schemas.microsoft.com/office/drawing/2014/main" id="{7A109593-9C64-E9C3-6FCD-17E49F450E5B}"/>
              </a:ext>
            </a:extLst>
          </p:cNvPr>
          <p:cNvGrpSpPr/>
          <p:nvPr/>
        </p:nvGrpSpPr>
        <p:grpSpPr>
          <a:xfrm>
            <a:off x="3858827" y="2843523"/>
            <a:ext cx="254773" cy="360838"/>
            <a:chOff x="3979850" y="1598950"/>
            <a:chExt cx="356825" cy="505375"/>
          </a:xfrm>
        </p:grpSpPr>
        <p:sp>
          <p:nvSpPr>
            <p:cNvPr id="3" name="Google Shape;811;p48">
              <a:extLst>
                <a:ext uri="{FF2B5EF4-FFF2-40B4-BE49-F238E27FC236}">
                  <a16:creationId xmlns:a16="http://schemas.microsoft.com/office/drawing/2014/main" id="{3F0FAA69-AD3A-CAB9-AFB4-1E3F26D5B281}"/>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2;p48">
              <a:extLst>
                <a:ext uri="{FF2B5EF4-FFF2-40B4-BE49-F238E27FC236}">
                  <a16:creationId xmlns:a16="http://schemas.microsoft.com/office/drawing/2014/main" id="{8E85A707-DD80-12EB-1DCE-21FC874682A3}"/>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435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413" name="Google Shape;413;p3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2" name="TextBox 1">
            <a:extLst>
              <a:ext uri="{FF2B5EF4-FFF2-40B4-BE49-F238E27FC236}">
                <a16:creationId xmlns:a16="http://schemas.microsoft.com/office/drawing/2014/main" id="{D722BD32-7E0D-B66B-ECEC-0B964A72BA7F}"/>
              </a:ext>
            </a:extLst>
          </p:cNvPr>
          <p:cNvSpPr txBox="1"/>
          <p:nvPr/>
        </p:nvSpPr>
        <p:spPr>
          <a:xfrm>
            <a:off x="592666" y="1559425"/>
            <a:ext cx="7091591" cy="3631763"/>
          </a:xfrm>
          <a:prstGeom prst="rect">
            <a:avLst/>
          </a:prstGeom>
          <a:noFill/>
        </p:spPr>
        <p:txBody>
          <a:bodyPr wrap="square" rtlCol="0">
            <a:spAutoFit/>
          </a:bodyPr>
          <a:lstStyle/>
          <a:p>
            <a:pPr marL="285750" lvl="0" indent="-285750">
              <a:buSzPts val="1200"/>
              <a:buFont typeface="Wingdings" pitchFamily="2" charset="2"/>
              <a:buChar char="§"/>
            </a:pPr>
            <a:r>
              <a:rPr lang="en-IN" sz="1800" spc="-5"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Well we’ve achieved what we set out to achieve. We have a fairly accurate linear regression model that will take in features of a car based on brands America(USA) with a fair amount of accuracy. </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buSzPts val="1200"/>
              <a:buFont typeface="Wingdings" pitchFamily="2" charset="2"/>
              <a:buChar char="§"/>
            </a:pPr>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I think the intriguing conclusions we came to through our EDA are more fascinating. I mean, I'm certainly pleased to give it to you.</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buSzPts val="1200"/>
              <a:buFont typeface="Wingdings" pitchFamily="2" charset="2"/>
              <a:buChar char="§"/>
            </a:pPr>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Correlation analysis determines how well a connection is fit by a straight line by examining the degree of association between two continuous variables.</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buSzPts val="1200"/>
              <a:buFont typeface="Wingdings" pitchFamily="2" charset="2"/>
              <a:buChar char="§"/>
            </a:pPr>
            <a:r>
              <a:rPr lang="en-IN" sz="1800" dirty="0">
                <a:solidFill>
                  <a:srgbClr val="92D050"/>
                </a:solidFill>
                <a:effectLst/>
                <a:latin typeface="Cambria" panose="02040503050406030204" pitchFamily="18" charset="0"/>
                <a:ea typeface="Calibri" panose="020F0502020204030204" pitchFamily="34" charset="0"/>
                <a:cs typeface="Times New Roman" panose="02020603050405020304" pitchFamily="18" charset="0"/>
              </a:rPr>
              <a:t>MPG is 66% greater in manual gearbox vehicles.</a:t>
            </a:r>
            <a:endPar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pSp>
        <p:nvGrpSpPr>
          <p:cNvPr id="3" name="Google Shape;922;p48">
            <a:extLst>
              <a:ext uri="{FF2B5EF4-FFF2-40B4-BE49-F238E27FC236}">
                <a16:creationId xmlns:a16="http://schemas.microsoft.com/office/drawing/2014/main" id="{FEBD2C00-A193-70E0-2E3B-3516EC4C9675}"/>
              </a:ext>
            </a:extLst>
          </p:cNvPr>
          <p:cNvGrpSpPr/>
          <p:nvPr/>
        </p:nvGrpSpPr>
        <p:grpSpPr>
          <a:xfrm>
            <a:off x="585870" y="905300"/>
            <a:ext cx="283476" cy="279549"/>
            <a:chOff x="3292425" y="3664250"/>
            <a:chExt cx="397025" cy="391525"/>
          </a:xfrm>
        </p:grpSpPr>
        <p:sp>
          <p:nvSpPr>
            <p:cNvPr id="4" name="Google Shape;923;p48">
              <a:extLst>
                <a:ext uri="{FF2B5EF4-FFF2-40B4-BE49-F238E27FC236}">
                  <a16:creationId xmlns:a16="http://schemas.microsoft.com/office/drawing/2014/main" id="{9CA59737-17F5-0ACA-4640-69460B29D5BC}"/>
                </a:ext>
              </a:extLst>
            </p:cNvPr>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4;p48">
              <a:extLst>
                <a:ext uri="{FF2B5EF4-FFF2-40B4-BE49-F238E27FC236}">
                  <a16:creationId xmlns:a16="http://schemas.microsoft.com/office/drawing/2014/main" id="{39268EDB-E18A-CCA7-036B-8B1B7166E5A4}"/>
                </a:ext>
              </a:extLst>
            </p:cNvPr>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5;p48">
              <a:extLst>
                <a:ext uri="{FF2B5EF4-FFF2-40B4-BE49-F238E27FC236}">
                  <a16:creationId xmlns:a16="http://schemas.microsoft.com/office/drawing/2014/main" id="{8FFD6F35-4F14-4069-D54B-88B3876EE768}"/>
                </a:ext>
              </a:extLst>
            </p:cNvPr>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DB23685E-D6F5-0471-A5C3-717595514C9D}"/>
              </a:ext>
            </a:extLst>
          </p:cNvPr>
          <p:cNvSpPr txBox="1"/>
          <p:nvPr/>
        </p:nvSpPr>
        <p:spPr>
          <a:xfrm>
            <a:off x="4512733" y="846846"/>
            <a:ext cx="4544834" cy="307777"/>
          </a:xfrm>
          <a:prstGeom prst="rect">
            <a:avLst/>
          </a:prstGeom>
          <a:noFill/>
        </p:spPr>
        <p:txBody>
          <a:bodyPr wrap="none" rtlCol="0">
            <a:spAutoFit/>
          </a:bodyPr>
          <a:lstStyle/>
          <a:p>
            <a:r>
              <a:rPr lang="en-IN" b="1" dirty="0">
                <a:solidFill>
                  <a:srgbClr val="00B0F0"/>
                </a:solidFill>
                <a:latin typeface="Cambria" panose="02040503050406030204" pitchFamily="18" charset="0"/>
                <a:cs typeface="Times New Roman" panose="02020603050405020304" pitchFamily="18" charset="0"/>
              </a:rPr>
              <a:t> S</a:t>
            </a:r>
            <a:r>
              <a:rPr lang="en-IN" b="1" i="0" dirty="0">
                <a:solidFill>
                  <a:srgbClr val="00B0F0"/>
                </a:solidFill>
                <a:effectLst/>
                <a:latin typeface="Cambria" panose="02040503050406030204" pitchFamily="18" charset="0"/>
              </a:rPr>
              <a:t>ignificance Of Our Findings And Recommendations </a:t>
            </a:r>
            <a:endParaRPr lang="en-US" b="1" dirty="0">
              <a:solidFill>
                <a:srgbClr val="00B0F0"/>
              </a:solidFill>
              <a:latin typeface="Cambria" panose="02040503050406030204" pitchFamily="18" charset="0"/>
            </a:endParaRPr>
          </a:p>
        </p:txBody>
      </p:sp>
    </p:spTree>
    <p:extLst>
      <p:ext uri="{BB962C8B-B14F-4D97-AF65-F5344CB8AC3E}">
        <p14:creationId xmlns:p14="http://schemas.microsoft.com/office/powerpoint/2010/main" val="9004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Feedback And Interest</a:t>
            </a:r>
            <a:endParaRPr sz="4000" dirty="0"/>
          </a:p>
        </p:txBody>
      </p:sp>
      <p:sp>
        <p:nvSpPr>
          <p:cNvPr id="144" name="Google Shape;144;p16"/>
          <p:cNvSpPr txBox="1"/>
          <p:nvPr/>
        </p:nvSpPr>
        <p:spPr>
          <a:xfrm>
            <a:off x="0" y="825383"/>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7</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Google Shape;776;p48">
            <a:extLst>
              <a:ext uri="{FF2B5EF4-FFF2-40B4-BE49-F238E27FC236}">
                <a16:creationId xmlns:a16="http://schemas.microsoft.com/office/drawing/2014/main" id="{4B5E4B32-0BB9-168C-C6C1-5B5F4297D1C2}"/>
              </a:ext>
            </a:extLst>
          </p:cNvPr>
          <p:cNvSpPr/>
          <p:nvPr/>
        </p:nvSpPr>
        <p:spPr>
          <a:xfrm>
            <a:off x="3816219" y="2893052"/>
            <a:ext cx="297381" cy="266947"/>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solidFill>
            <a:schemeClr val="tx2">
              <a:lumMod val="25000"/>
            </a:schemeClr>
          </a:solid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697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Credits</a:t>
            </a:r>
            <a:endParaRPr dirty="0"/>
          </a:p>
        </p:txBody>
      </p:sp>
      <p:sp>
        <p:nvSpPr>
          <p:cNvPr id="413" name="Google Shape;413;p3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2" name="Google Shape;1111;p48">
            <a:extLst>
              <a:ext uri="{FF2B5EF4-FFF2-40B4-BE49-F238E27FC236}">
                <a16:creationId xmlns:a16="http://schemas.microsoft.com/office/drawing/2014/main" id="{92D2A2B3-10FE-1C0C-8F9F-B8D12FCE66B3}"/>
              </a:ext>
            </a:extLst>
          </p:cNvPr>
          <p:cNvGrpSpPr/>
          <p:nvPr/>
        </p:nvGrpSpPr>
        <p:grpSpPr>
          <a:xfrm>
            <a:off x="526329" y="869002"/>
            <a:ext cx="217824" cy="352145"/>
            <a:chOff x="1988225" y="4286525"/>
            <a:chExt cx="305075" cy="493200"/>
          </a:xfrm>
        </p:grpSpPr>
        <p:sp>
          <p:nvSpPr>
            <p:cNvPr id="3" name="Google Shape;1112;p48">
              <a:extLst>
                <a:ext uri="{FF2B5EF4-FFF2-40B4-BE49-F238E27FC236}">
                  <a16:creationId xmlns:a16="http://schemas.microsoft.com/office/drawing/2014/main" id="{FBC5F9EE-A6BB-3948-6E94-B33AD55A0A7B}"/>
                </a:ext>
              </a:extLst>
            </p:cNvPr>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3;p48">
              <a:extLst>
                <a:ext uri="{FF2B5EF4-FFF2-40B4-BE49-F238E27FC236}">
                  <a16:creationId xmlns:a16="http://schemas.microsoft.com/office/drawing/2014/main" id="{A04C779D-4597-3AF6-DD27-B182D7EBC32D}"/>
                </a:ext>
              </a:extLst>
            </p:cNvPr>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4;p48">
              <a:extLst>
                <a:ext uri="{FF2B5EF4-FFF2-40B4-BE49-F238E27FC236}">
                  <a16:creationId xmlns:a16="http://schemas.microsoft.com/office/drawing/2014/main" id="{7E86B18B-26D2-BCE3-934B-FDB6E5752207}"/>
                </a:ext>
              </a:extLst>
            </p:cNvPr>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5;p48">
              <a:extLst>
                <a:ext uri="{FF2B5EF4-FFF2-40B4-BE49-F238E27FC236}">
                  <a16:creationId xmlns:a16="http://schemas.microsoft.com/office/drawing/2014/main" id="{630EAC8E-1053-7770-1957-30BC911E5ED2}"/>
                </a:ext>
              </a:extLst>
            </p:cNvPr>
            <p:cNvSpPr/>
            <p:nvPr/>
          </p:nvSpPr>
          <p:spPr>
            <a:xfrm>
              <a:off x="2161750" y="4522750"/>
              <a:ext cx="25" cy="256975"/>
            </a:xfrm>
            <a:custGeom>
              <a:avLst/>
              <a:gdLst/>
              <a:ahLst/>
              <a:cxnLst/>
              <a:rect l="l" t="t" r="r" b="b"/>
              <a:pathLst>
                <a:path w="1" h="10279" fill="none" extrusionOk="0">
                  <a:moveTo>
                    <a:pt x="1" y="10279"/>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6;p48">
              <a:extLst>
                <a:ext uri="{FF2B5EF4-FFF2-40B4-BE49-F238E27FC236}">
                  <a16:creationId xmlns:a16="http://schemas.microsoft.com/office/drawing/2014/main" id="{E6F869A7-0239-0A3D-FDBC-FF90C2736C56}"/>
                </a:ext>
              </a:extLst>
            </p:cNvPr>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7;p48">
              <a:extLst>
                <a:ext uri="{FF2B5EF4-FFF2-40B4-BE49-F238E27FC236}">
                  <a16:creationId xmlns:a16="http://schemas.microsoft.com/office/drawing/2014/main" id="{735FA198-5AEA-62C2-82BF-ED57DE2333B2}"/>
                </a:ext>
              </a:extLst>
            </p:cNvPr>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48">
              <a:extLst>
                <a:ext uri="{FF2B5EF4-FFF2-40B4-BE49-F238E27FC236}">
                  <a16:creationId xmlns:a16="http://schemas.microsoft.com/office/drawing/2014/main" id="{47A8D309-ACDA-A879-1D9C-FD4A13000704}"/>
                </a:ext>
              </a:extLst>
            </p:cNvPr>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BE825917-A3D5-719E-B01F-7A9A1C3BB75A}"/>
              </a:ext>
            </a:extLst>
          </p:cNvPr>
          <p:cNvSpPr txBox="1"/>
          <p:nvPr/>
        </p:nvSpPr>
        <p:spPr>
          <a:xfrm>
            <a:off x="876300" y="1636836"/>
            <a:ext cx="7391400" cy="3816429"/>
          </a:xfrm>
          <a:prstGeom prst="rect">
            <a:avLst/>
          </a:prstGeom>
          <a:noFill/>
        </p:spPr>
        <p:txBody>
          <a:bodyPr wrap="square" rtlCol="0">
            <a:spAutoFit/>
          </a:bodyPr>
          <a:lstStyle/>
          <a:p>
            <a:pPr marL="171450" indent="-171450">
              <a:buFont typeface="Wingdings" pitchFamily="2" charset="2"/>
              <a:buChar char="§"/>
            </a:pPr>
            <a:r>
              <a:rPr lang="en-US" sz="1100" dirty="0">
                <a:solidFill>
                  <a:srgbClr val="92D050"/>
                </a:solidFill>
                <a:latin typeface="Cambria" panose="02040503050406030204" pitchFamily="18" charset="0"/>
              </a:rPr>
              <a:t>I Have Endless Recollections From This Program's Weekly Fresh Lectures From Set Connect. I Gained Knowledge About Logistic Regression As Well As Linear And Non-linear Regression.</a:t>
            </a:r>
          </a:p>
          <a:p>
            <a:pPr marL="171450" indent="-171450">
              <a:buFont typeface="Wingdings" pitchFamily="2" charset="2"/>
              <a:buChar char="§"/>
            </a:pPr>
            <a:endParaRPr lang="en-US" sz="1100" dirty="0">
              <a:solidFill>
                <a:srgbClr val="92D050"/>
              </a:solidFill>
              <a:latin typeface="Cambria" panose="02040503050406030204" pitchFamily="18" charset="0"/>
            </a:endParaRPr>
          </a:p>
          <a:p>
            <a:pPr marL="171450" indent="-171450">
              <a:buFont typeface="Wingdings" pitchFamily="2" charset="2"/>
              <a:buChar char="§"/>
            </a:pPr>
            <a:r>
              <a:rPr lang="en-US" sz="1100" dirty="0">
                <a:solidFill>
                  <a:srgbClr val="92D050"/>
                </a:solidFill>
                <a:latin typeface="Cambria" panose="02040503050406030204" pitchFamily="18" charset="0"/>
              </a:rPr>
              <a:t>Regarding The Tasks And Activities In The Set Connect, My Primary Drive For Joining The Initiative Is To Expand My Horizons Beyond My Primary Area Of Study.</a:t>
            </a:r>
          </a:p>
          <a:p>
            <a:pPr marL="171450" indent="-171450">
              <a:buFont typeface="Wingdings" pitchFamily="2" charset="2"/>
              <a:buChar char="§"/>
            </a:pPr>
            <a:endParaRPr lang="en-US" sz="1100" dirty="0">
              <a:solidFill>
                <a:srgbClr val="92D050"/>
              </a:solidFill>
              <a:latin typeface="Cambria" panose="02040503050406030204" pitchFamily="18" charset="0"/>
            </a:endParaRPr>
          </a:p>
          <a:p>
            <a:pPr marL="171450" indent="-171450">
              <a:buFont typeface="Wingdings" pitchFamily="2" charset="2"/>
              <a:buChar char="§"/>
            </a:pPr>
            <a:r>
              <a:rPr lang="en-US" sz="1100" dirty="0">
                <a:solidFill>
                  <a:srgbClr val="92D050"/>
                </a:solidFill>
                <a:latin typeface="Cambria" panose="02040503050406030204" pitchFamily="18" charset="0"/>
              </a:rPr>
              <a:t>Well, Machine Learning Is More Theoretical For Me Than It Is Useful. Machine Learning Coding Is Simple Because To The Abundance Of Machine Learning Libraries That Have Previously Been Developed. However, True Machine Learning Involves Creating Your Own Models.</a:t>
            </a:r>
          </a:p>
          <a:p>
            <a:pPr marL="171450" indent="-171450">
              <a:buFont typeface="Wingdings" pitchFamily="2" charset="2"/>
              <a:buChar char="§"/>
            </a:pPr>
            <a:endParaRPr lang="en-US" sz="1100" dirty="0">
              <a:solidFill>
                <a:srgbClr val="92D050"/>
              </a:solidFill>
              <a:latin typeface="Cambria" panose="02040503050406030204" pitchFamily="18" charset="0"/>
            </a:endParaRPr>
          </a:p>
          <a:p>
            <a:pPr marL="171450" indent="-171450">
              <a:buFont typeface="Wingdings" pitchFamily="2" charset="2"/>
              <a:buChar char="§"/>
            </a:pPr>
            <a:r>
              <a:rPr lang="en-US" sz="1100" dirty="0">
                <a:solidFill>
                  <a:srgbClr val="92D050"/>
                </a:solidFill>
                <a:latin typeface="Cambria" panose="02040503050406030204" pitchFamily="18" charset="0"/>
              </a:rPr>
              <a:t>The One We've Learned Is Neural Network Modelling, Which Is Image Data Classification. That Is, In A More Precise Manner And By Forecasting The Model's Accuracy For The Expected Value.</a:t>
            </a:r>
          </a:p>
          <a:p>
            <a:pPr marL="171450" indent="-171450">
              <a:buFont typeface="Wingdings" pitchFamily="2" charset="2"/>
              <a:buChar char="§"/>
            </a:pPr>
            <a:endParaRPr lang="en-US" sz="1100" dirty="0">
              <a:solidFill>
                <a:srgbClr val="92D050"/>
              </a:solidFill>
              <a:latin typeface="Cambria" panose="02040503050406030204" pitchFamily="18" charset="0"/>
            </a:endParaRPr>
          </a:p>
          <a:p>
            <a:pPr marL="171450" indent="-171450">
              <a:buFont typeface="Wingdings" pitchFamily="2" charset="2"/>
              <a:buChar char="§"/>
            </a:pPr>
            <a:r>
              <a:rPr lang="en-US" sz="1100" dirty="0">
                <a:solidFill>
                  <a:srgbClr val="92D050"/>
                </a:solidFill>
                <a:latin typeface="Cambria" panose="02040503050406030204" pitchFamily="18" charset="0"/>
              </a:rPr>
              <a:t>Data Visualization Has Grown To Be An Essential Tool For Decision-makers Because Large Numbers Are So Challenging To Understand In Any Meaningful Way Yet Many Of The Most Valuable Data Sets Contain Enormous Volumes Of Relevant Data. My Abilities And Potential Knowledge Have Improved As A Result Of Using </a:t>
            </a:r>
            <a:r>
              <a:rPr lang="en-US" sz="1100" dirty="0" err="1">
                <a:solidFill>
                  <a:srgbClr val="92D050"/>
                </a:solidFill>
                <a:latin typeface="Cambria" panose="02040503050406030204" pitchFamily="18" charset="0"/>
              </a:rPr>
              <a:t>Ggplot</a:t>
            </a:r>
            <a:r>
              <a:rPr lang="en-US" sz="1100" dirty="0">
                <a:solidFill>
                  <a:srgbClr val="92D050"/>
                </a:solidFill>
                <a:latin typeface="Cambria" panose="02040503050406030204" pitchFamily="18" charset="0"/>
              </a:rPr>
              <a:t> And Tableau.</a:t>
            </a:r>
          </a:p>
          <a:p>
            <a:pPr marL="171450" indent="-171450">
              <a:buFont typeface="Wingdings" pitchFamily="2" charset="2"/>
              <a:buChar char="§"/>
            </a:pPr>
            <a:endParaRPr lang="en-US" sz="1100" dirty="0">
              <a:solidFill>
                <a:srgbClr val="92D050"/>
              </a:solidFill>
              <a:latin typeface="Cambria" panose="02040503050406030204" pitchFamily="18" charset="0"/>
            </a:endParaRPr>
          </a:p>
          <a:p>
            <a:pPr marL="171450" indent="-171450">
              <a:buFont typeface="Wingdings" pitchFamily="2" charset="2"/>
              <a:buChar char="§"/>
            </a:pPr>
            <a:r>
              <a:rPr lang="en-US" sz="1100" dirty="0">
                <a:solidFill>
                  <a:srgbClr val="92D050"/>
                </a:solidFill>
                <a:latin typeface="Cambria" panose="02040503050406030204" pitchFamily="18" charset="0"/>
              </a:rPr>
              <a:t>I Found A Lot Of Things Enjoyable. This, In My Opinion, Is Preferable Than Studying Predictive Modelling Using Data Through Textbooks Or Reading Academic Articles.</a:t>
            </a:r>
          </a:p>
          <a:p>
            <a:pPr marL="171450" indent="-171450">
              <a:buFont typeface="Wingdings" pitchFamily="2" charset="2"/>
              <a:buChar char="§"/>
            </a:pPr>
            <a:endParaRPr lang="en-US" sz="1100" dirty="0"/>
          </a:p>
          <a:p>
            <a:pPr marL="171450" indent="-171450">
              <a:buFont typeface="Wingdings" pitchFamily="2" charset="2"/>
              <a:buChar char="§"/>
            </a:pPr>
            <a:endParaRPr lang="en-US" sz="1100" dirty="0"/>
          </a:p>
        </p:txBody>
      </p:sp>
      <p:sp>
        <p:nvSpPr>
          <p:cNvPr id="15" name="TextBox 14">
            <a:extLst>
              <a:ext uri="{FF2B5EF4-FFF2-40B4-BE49-F238E27FC236}">
                <a16:creationId xmlns:a16="http://schemas.microsoft.com/office/drawing/2014/main" id="{F6DDD493-C9F1-24C5-2755-D680DBEE6197}"/>
              </a:ext>
            </a:extLst>
          </p:cNvPr>
          <p:cNvSpPr txBox="1"/>
          <p:nvPr/>
        </p:nvSpPr>
        <p:spPr>
          <a:xfrm>
            <a:off x="6323806" y="993359"/>
            <a:ext cx="1369286" cy="369332"/>
          </a:xfrm>
          <a:prstGeom prst="rect">
            <a:avLst/>
          </a:prstGeom>
          <a:noFill/>
        </p:spPr>
        <p:txBody>
          <a:bodyPr wrap="none" rtlCol="0">
            <a:spAutoFit/>
          </a:bodyPr>
          <a:lstStyle/>
          <a:p>
            <a:r>
              <a:rPr lang="en-US" sz="1800" b="1" dirty="0">
                <a:solidFill>
                  <a:srgbClr val="00B0F0"/>
                </a:solidFill>
                <a:latin typeface="Cambria" panose="02040503050406030204" pitchFamily="18" charset="0"/>
              </a:rPr>
              <a:t>Experience</a:t>
            </a:r>
          </a:p>
        </p:txBody>
      </p:sp>
    </p:spTree>
    <p:extLst>
      <p:ext uri="{BB962C8B-B14F-4D97-AF65-F5344CB8AC3E}">
        <p14:creationId xmlns:p14="http://schemas.microsoft.com/office/powerpoint/2010/main" val="360737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subTitle" idx="4294967295"/>
          </p:nvPr>
        </p:nvSpPr>
        <p:spPr>
          <a:xfrm>
            <a:off x="685800" y="505225"/>
            <a:ext cx="7884600" cy="38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b="1" dirty="0">
                <a:solidFill>
                  <a:schemeClr val="lt1"/>
                </a:solidFill>
                <a:latin typeface="Roboto Slab"/>
                <a:ea typeface="Roboto Slab"/>
                <a:cs typeface="Roboto Slab"/>
                <a:sym typeface="Roboto Slab"/>
              </a:rPr>
              <a:t>THANKS!</a:t>
            </a:r>
            <a:endParaRPr sz="6600" b="1" dirty="0">
              <a:solidFill>
                <a:srgbClr val="FFFFFF"/>
              </a:solidFill>
            </a:endParaRPr>
          </a:p>
        </p:txBody>
      </p:sp>
      <p:sp>
        <p:nvSpPr>
          <p:cNvPr id="405" name="Google Shape;405;p3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
        <p:nvSpPr>
          <p:cNvPr id="2" name="Google Shape;761;p48">
            <a:extLst>
              <a:ext uri="{FF2B5EF4-FFF2-40B4-BE49-F238E27FC236}">
                <a16:creationId xmlns:a16="http://schemas.microsoft.com/office/drawing/2014/main" id="{91F15DA0-816B-95AE-2F10-FA32E0D75DF6}"/>
              </a:ext>
            </a:extLst>
          </p:cNvPr>
          <p:cNvSpPr/>
          <p:nvPr/>
        </p:nvSpPr>
        <p:spPr>
          <a:xfrm>
            <a:off x="4070154" y="1049867"/>
            <a:ext cx="1003691" cy="838199"/>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Exploratory And Data Analysis</a:t>
            </a:r>
            <a:endParaRPr sz="4000"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first set of slides</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chemeClr val="accent2"/>
                </a:solidFill>
                <a:latin typeface="Roboto Slab"/>
                <a:ea typeface="Roboto Slab"/>
                <a:cs typeface="Roboto Slab"/>
                <a:sym typeface="Roboto Slab"/>
              </a:rPr>
              <a:t>1</a:t>
            </a:r>
            <a:endParaRPr sz="2000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 name="Google Shape;727;p48">
            <a:extLst>
              <a:ext uri="{FF2B5EF4-FFF2-40B4-BE49-F238E27FC236}">
                <a16:creationId xmlns:a16="http://schemas.microsoft.com/office/drawing/2014/main" id="{92690D6F-0564-B0D5-4F77-6516827CE203}"/>
              </a:ext>
            </a:extLst>
          </p:cNvPr>
          <p:cNvGrpSpPr/>
          <p:nvPr/>
        </p:nvGrpSpPr>
        <p:grpSpPr>
          <a:xfrm>
            <a:off x="3739937" y="2867571"/>
            <a:ext cx="291294" cy="379973"/>
            <a:chOff x="590250" y="244200"/>
            <a:chExt cx="407975" cy="532175"/>
          </a:xfrm>
        </p:grpSpPr>
        <p:sp>
          <p:nvSpPr>
            <p:cNvPr id="3" name="Google Shape;728;p48">
              <a:extLst>
                <a:ext uri="{FF2B5EF4-FFF2-40B4-BE49-F238E27FC236}">
                  <a16:creationId xmlns:a16="http://schemas.microsoft.com/office/drawing/2014/main" id="{F1CCE4B1-1742-D233-6081-9DE9D0E97787}"/>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29;p48">
              <a:extLst>
                <a:ext uri="{FF2B5EF4-FFF2-40B4-BE49-F238E27FC236}">
                  <a16:creationId xmlns:a16="http://schemas.microsoft.com/office/drawing/2014/main" id="{C8DBDB1C-6DBB-5230-4E58-7755BFADEC3F}"/>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30;p48">
              <a:extLst>
                <a:ext uri="{FF2B5EF4-FFF2-40B4-BE49-F238E27FC236}">
                  <a16:creationId xmlns:a16="http://schemas.microsoft.com/office/drawing/2014/main" id="{E2B9637C-E283-C066-374D-EC08B4A17187}"/>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31;p48">
              <a:extLst>
                <a:ext uri="{FF2B5EF4-FFF2-40B4-BE49-F238E27FC236}">
                  <a16:creationId xmlns:a16="http://schemas.microsoft.com/office/drawing/2014/main" id="{0E131736-1F45-1835-2A23-7C3468145526}"/>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2;p48">
              <a:extLst>
                <a:ext uri="{FF2B5EF4-FFF2-40B4-BE49-F238E27FC236}">
                  <a16:creationId xmlns:a16="http://schemas.microsoft.com/office/drawing/2014/main" id="{69FD7A88-5DD8-DCE3-73C1-CF813C591B2B}"/>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3;p48">
              <a:extLst>
                <a:ext uri="{FF2B5EF4-FFF2-40B4-BE49-F238E27FC236}">
                  <a16:creationId xmlns:a16="http://schemas.microsoft.com/office/drawing/2014/main" id="{295570FF-B3F9-E389-E393-17506631D41B}"/>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4;p48">
              <a:extLst>
                <a:ext uri="{FF2B5EF4-FFF2-40B4-BE49-F238E27FC236}">
                  <a16:creationId xmlns:a16="http://schemas.microsoft.com/office/drawing/2014/main" id="{4841B299-03A6-D6C4-4597-93C4C8E78A81}"/>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p48">
              <a:extLst>
                <a:ext uri="{FF2B5EF4-FFF2-40B4-BE49-F238E27FC236}">
                  <a16:creationId xmlns:a16="http://schemas.microsoft.com/office/drawing/2014/main" id="{ECC4B817-0D88-A77B-5767-CAED239AF38C}"/>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6;p48">
              <a:extLst>
                <a:ext uri="{FF2B5EF4-FFF2-40B4-BE49-F238E27FC236}">
                  <a16:creationId xmlns:a16="http://schemas.microsoft.com/office/drawing/2014/main" id="{0635C152-EDD1-93E9-CDBE-8C3987E06231}"/>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7;p48">
              <a:extLst>
                <a:ext uri="{FF2B5EF4-FFF2-40B4-BE49-F238E27FC236}">
                  <a16:creationId xmlns:a16="http://schemas.microsoft.com/office/drawing/2014/main" id="{AECD76D1-4884-1BA4-8996-F09F363F40A0}"/>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8;p48">
              <a:extLst>
                <a:ext uri="{FF2B5EF4-FFF2-40B4-BE49-F238E27FC236}">
                  <a16:creationId xmlns:a16="http://schemas.microsoft.com/office/drawing/2014/main" id="{F4E0022A-BA56-9910-0CC0-54E1F38A71B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9;p48">
              <a:extLst>
                <a:ext uri="{FF2B5EF4-FFF2-40B4-BE49-F238E27FC236}">
                  <a16:creationId xmlns:a16="http://schemas.microsoft.com/office/drawing/2014/main" id="{EAFFE351-7709-5350-0367-E0594FBDEF8F}"/>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0;p48">
              <a:extLst>
                <a:ext uri="{FF2B5EF4-FFF2-40B4-BE49-F238E27FC236}">
                  <a16:creationId xmlns:a16="http://schemas.microsoft.com/office/drawing/2014/main" id="{A025D41A-EEF6-DCE3-FCD8-DC67AC01CB52}"/>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1;p48">
              <a:extLst>
                <a:ext uri="{FF2B5EF4-FFF2-40B4-BE49-F238E27FC236}">
                  <a16:creationId xmlns:a16="http://schemas.microsoft.com/office/drawing/2014/main" id="{584025EB-6214-F7E2-9DB9-794A7C7A915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157" name="Google Shape;157;p18"/>
          <p:cNvSpPr txBox="1">
            <a:spLocks noGrp="1"/>
          </p:cNvSpPr>
          <p:nvPr>
            <p:ph type="body" idx="1"/>
          </p:nvPr>
        </p:nvSpPr>
        <p:spPr>
          <a:xfrm>
            <a:off x="4431059" y="783328"/>
            <a:ext cx="5136208" cy="484500"/>
          </a:xfrm>
          <a:prstGeom prst="rect">
            <a:avLst/>
          </a:prstGeom>
        </p:spPr>
        <p:txBody>
          <a:bodyPr spcFirstLastPara="1" wrap="square" lIns="91425" tIns="91425" rIns="91425" bIns="91425" anchor="t" anchorCtr="0">
            <a:noAutofit/>
          </a:bodyPr>
          <a:lstStyle/>
          <a:p>
            <a:pPr marL="50800" indent="0">
              <a:buNone/>
            </a:pPr>
            <a:r>
              <a:rPr lang="en-IN" sz="12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1</a:t>
            </a:r>
            <a:r>
              <a:rPr lang="en-IN" sz="105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a:t>
            </a:r>
            <a:r>
              <a:rPr lang="en-IN" sz="14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How do American, European, and Japanese cars differ?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06400" algn="l" rtl="0">
              <a:spcBef>
                <a:spcPts val="600"/>
              </a:spcBef>
              <a:spcAft>
                <a:spcPts val="0"/>
              </a:spcAft>
              <a:buSzPts val="2800"/>
              <a:buChar char="▪"/>
            </a:pPr>
            <a:endParaRPr dirty="0"/>
          </a:p>
        </p:txBody>
      </p:sp>
      <p:grpSp>
        <p:nvGrpSpPr>
          <p:cNvPr id="158" name="Google Shape;158;p18"/>
          <p:cNvGrpSpPr/>
          <p:nvPr/>
        </p:nvGrpSpPr>
        <p:grpSpPr>
          <a:xfrm>
            <a:off x="333623" y="861852"/>
            <a:ext cx="366458" cy="366437"/>
            <a:chOff x="1923675" y="1633650"/>
            <a:chExt cx="436000" cy="435975"/>
          </a:xfrm>
        </p:grpSpPr>
        <p:sp>
          <p:nvSpPr>
            <p:cNvPr id="159" name="Google Shape;159;p1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a:extLst>
              <a:ext uri="{FF2B5EF4-FFF2-40B4-BE49-F238E27FC236}">
                <a16:creationId xmlns:a16="http://schemas.microsoft.com/office/drawing/2014/main" id="{6F9E23E8-3F6F-FAFA-616E-AE3A0C92CD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42" y="1547371"/>
            <a:ext cx="4493750" cy="2914515"/>
          </a:xfrm>
          <a:prstGeom prst="rect">
            <a:avLst/>
          </a:prstGeom>
        </p:spPr>
      </p:pic>
      <p:pic>
        <p:nvPicPr>
          <p:cNvPr id="3" name="Picture 2">
            <a:extLst>
              <a:ext uri="{FF2B5EF4-FFF2-40B4-BE49-F238E27FC236}">
                <a16:creationId xmlns:a16="http://schemas.microsoft.com/office/drawing/2014/main" id="{5D43908A-48F9-3733-F67F-DE1B9BC829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8947" y="1649297"/>
            <a:ext cx="2110105" cy="2687320"/>
          </a:xfrm>
          <a:prstGeom prst="rect">
            <a:avLst/>
          </a:prstGeom>
        </p:spPr>
      </p:pic>
      <p:sp>
        <p:nvSpPr>
          <p:cNvPr id="4" name="TextBox 3">
            <a:extLst>
              <a:ext uri="{FF2B5EF4-FFF2-40B4-BE49-F238E27FC236}">
                <a16:creationId xmlns:a16="http://schemas.microsoft.com/office/drawing/2014/main" id="{FBA32488-30D5-CA93-812B-40B8CE2B4A11}"/>
              </a:ext>
            </a:extLst>
          </p:cNvPr>
          <p:cNvSpPr txBox="1"/>
          <p:nvPr/>
        </p:nvSpPr>
        <p:spPr>
          <a:xfrm>
            <a:off x="1818760" y="4486754"/>
            <a:ext cx="865943" cy="307777"/>
          </a:xfrm>
          <a:prstGeom prst="rect">
            <a:avLst/>
          </a:prstGeom>
          <a:noFill/>
        </p:spPr>
        <p:txBody>
          <a:bodyPr wrap="none" rtlCol="0">
            <a:spAutoFit/>
          </a:bodyPr>
          <a:lstStyle/>
          <a:p>
            <a:r>
              <a:rPr lang="en-US" b="1" dirty="0">
                <a:solidFill>
                  <a:srgbClr val="92D050"/>
                </a:solidFill>
                <a:latin typeface="Cambria" panose="02040503050406030204" pitchFamily="18" charset="0"/>
              </a:rPr>
              <a:t>GGPLOT</a:t>
            </a:r>
          </a:p>
        </p:txBody>
      </p:sp>
      <p:sp>
        <p:nvSpPr>
          <p:cNvPr id="5" name="TextBox 4">
            <a:extLst>
              <a:ext uri="{FF2B5EF4-FFF2-40B4-BE49-F238E27FC236}">
                <a16:creationId xmlns:a16="http://schemas.microsoft.com/office/drawing/2014/main" id="{28E3229F-A4FF-378B-D30C-330132A145DB}"/>
              </a:ext>
            </a:extLst>
          </p:cNvPr>
          <p:cNvSpPr txBox="1"/>
          <p:nvPr/>
        </p:nvSpPr>
        <p:spPr>
          <a:xfrm>
            <a:off x="6138333" y="4511623"/>
            <a:ext cx="1063112" cy="307777"/>
          </a:xfrm>
          <a:prstGeom prst="rect">
            <a:avLst/>
          </a:prstGeom>
          <a:noFill/>
        </p:spPr>
        <p:txBody>
          <a:bodyPr wrap="none" rtlCol="0">
            <a:spAutoFit/>
          </a:bodyPr>
          <a:lstStyle/>
          <a:p>
            <a:r>
              <a:rPr lang="en-US" b="1" dirty="0">
                <a:solidFill>
                  <a:srgbClr val="92D050"/>
                </a:solidFill>
                <a:latin typeface="Cambria" panose="02040503050406030204" pitchFamily="18" charset="0"/>
              </a:rPr>
              <a:t>CROSSTAB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157" name="Google Shape;157;p18"/>
          <p:cNvSpPr txBox="1">
            <a:spLocks noGrp="1"/>
          </p:cNvSpPr>
          <p:nvPr>
            <p:ph type="body" idx="1"/>
          </p:nvPr>
        </p:nvSpPr>
        <p:spPr>
          <a:xfrm>
            <a:off x="4913659" y="795140"/>
            <a:ext cx="5136208" cy="484500"/>
          </a:xfrm>
          <a:prstGeom prst="rect">
            <a:avLst/>
          </a:prstGeom>
        </p:spPr>
        <p:txBody>
          <a:bodyPr spcFirstLastPara="1" wrap="square" lIns="91425" tIns="91425" rIns="91425" bIns="91425" anchor="t" anchorCtr="0">
            <a:noAutofit/>
          </a:bodyPr>
          <a:lstStyle/>
          <a:p>
            <a:pPr marL="50800" indent="0">
              <a:buNone/>
            </a:pPr>
            <a:r>
              <a:rPr lang="en-IN" sz="16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2</a:t>
            </a:r>
            <a:r>
              <a:rPr lang="en-IN" sz="12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Add Visualization Using GGPLOT by </a:t>
            </a:r>
            <a:r>
              <a:rPr lang="en-IN" sz="1200" dirty="0" err="1">
                <a:solidFill>
                  <a:srgbClr val="00B0F0"/>
                </a:solidFill>
                <a:effectLst/>
                <a:latin typeface="Arial" panose="020B0604020202020204" pitchFamily="34" charset="0"/>
                <a:ea typeface="Calibri" panose="020F0502020204030204" pitchFamily="34" charset="0"/>
                <a:cs typeface="Times New Roman" panose="02020603050405020304" pitchFamily="18" charset="0"/>
              </a:rPr>
              <a:t>Plotnine</a:t>
            </a:r>
            <a:r>
              <a:rPr lang="en-IN" sz="12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a:t>
            </a:r>
            <a:endParaRPr sz="3600" dirty="0"/>
          </a:p>
        </p:txBody>
      </p:sp>
      <p:grpSp>
        <p:nvGrpSpPr>
          <p:cNvPr id="158" name="Google Shape;158;p18"/>
          <p:cNvGrpSpPr/>
          <p:nvPr/>
        </p:nvGrpSpPr>
        <p:grpSpPr>
          <a:xfrm>
            <a:off x="333623" y="861852"/>
            <a:ext cx="366458" cy="366437"/>
            <a:chOff x="1923675" y="1633650"/>
            <a:chExt cx="436000" cy="435975"/>
          </a:xfrm>
        </p:grpSpPr>
        <p:sp>
          <p:nvSpPr>
            <p:cNvPr id="159" name="Google Shape;159;p1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51A622CE-3475-4754-2A77-8722555F3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528" y="1584997"/>
            <a:ext cx="4288472" cy="2419985"/>
          </a:xfrm>
          <a:prstGeom prst="rect">
            <a:avLst/>
          </a:prstGeom>
        </p:spPr>
      </p:pic>
      <p:sp>
        <p:nvSpPr>
          <p:cNvPr id="6" name="TextBox 5">
            <a:extLst>
              <a:ext uri="{FF2B5EF4-FFF2-40B4-BE49-F238E27FC236}">
                <a16:creationId xmlns:a16="http://schemas.microsoft.com/office/drawing/2014/main" id="{2A15149E-C245-4334-A316-071D2A76A509}"/>
              </a:ext>
            </a:extLst>
          </p:cNvPr>
          <p:cNvSpPr txBox="1"/>
          <p:nvPr/>
        </p:nvSpPr>
        <p:spPr>
          <a:xfrm>
            <a:off x="4658514" y="1948603"/>
            <a:ext cx="4201958" cy="1692771"/>
          </a:xfrm>
          <a:prstGeom prst="rect">
            <a:avLst/>
          </a:prstGeom>
          <a:noFill/>
        </p:spPr>
        <p:txBody>
          <a:bodyPr wrap="square" rtlCol="0">
            <a:spAutoFit/>
          </a:bodyPr>
          <a:lstStyle/>
          <a:p>
            <a:pPr marL="285750" indent="-285750">
              <a:buFont typeface="Wingdings" pitchFamily="2" charset="2"/>
              <a:buChar char="§"/>
            </a:pPr>
            <a:r>
              <a:rPr lang="en-IN"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European Produce Outlier With Respect to Hp While It was Compared To Others Japan and US. The US Holds Highest Position For The Production Of Horsepower.</a:t>
            </a:r>
          </a:p>
          <a:p>
            <a:endParaRPr lang="en-US" dirty="0"/>
          </a:p>
        </p:txBody>
      </p:sp>
    </p:spTree>
    <p:extLst>
      <p:ext uri="{BB962C8B-B14F-4D97-AF65-F5344CB8AC3E}">
        <p14:creationId xmlns:p14="http://schemas.microsoft.com/office/powerpoint/2010/main" val="142461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220" name="Google Shape;220;p22"/>
          <p:cNvSpPr txBox="1">
            <a:spLocks noGrp="1"/>
          </p:cNvSpPr>
          <p:nvPr>
            <p:ph type="body" idx="1"/>
          </p:nvPr>
        </p:nvSpPr>
        <p:spPr>
          <a:xfrm>
            <a:off x="5444066" y="2353229"/>
            <a:ext cx="3401750" cy="1328969"/>
          </a:xfrm>
          <a:prstGeom prst="rect">
            <a:avLst/>
          </a:prstGeom>
        </p:spPr>
        <p:txBody>
          <a:bodyPr spcFirstLastPara="1" wrap="square" lIns="91425" tIns="91425" rIns="91425" bIns="91425" anchor="t" anchorCtr="0">
            <a:noAutofit/>
          </a:bodyPr>
          <a:lstStyle/>
          <a:p>
            <a:pPr>
              <a:buFont typeface="Wingdings" pitchFamily="2" charset="2"/>
              <a:buChar char="§"/>
            </a:pPr>
            <a:r>
              <a:rPr lang="en-IN" sz="16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American’s Have More Cylinders And HP, </a:t>
            </a:r>
            <a:r>
              <a:rPr lang="en-IN" sz="1600" dirty="0">
                <a:solidFill>
                  <a:srgbClr val="92D050"/>
                </a:solidFill>
                <a:latin typeface="Calibri" panose="020F0502020204030204" pitchFamily="34" charset="0"/>
                <a:ea typeface="Calibri" panose="020F0502020204030204" pitchFamily="34" charset="0"/>
                <a:cs typeface="Times New Roman" panose="02020603050405020304" pitchFamily="18" charset="0"/>
              </a:rPr>
              <a:t>Geographical Plot Had More Coverage For American Region Than Japan And Europe Brand.</a:t>
            </a:r>
            <a:endParaRPr lang="en-IN" sz="16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8" name="Google Shape;228;p2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0FBDDDA7-DE51-46C1-96B3-B609F1385470}"/>
              </a:ext>
            </a:extLst>
          </p:cNvPr>
          <p:cNvPicPr>
            <a:picLocks noChangeAspect="1"/>
          </p:cNvPicPr>
          <p:nvPr/>
        </p:nvPicPr>
        <p:blipFill>
          <a:blip r:embed="rId3"/>
          <a:stretch>
            <a:fillRect/>
          </a:stretch>
        </p:blipFill>
        <p:spPr>
          <a:xfrm>
            <a:off x="173233" y="1559425"/>
            <a:ext cx="5154383" cy="2916578"/>
          </a:xfrm>
          <a:prstGeom prst="rect">
            <a:avLst/>
          </a:prstGeom>
        </p:spPr>
      </p:pic>
      <p:sp>
        <p:nvSpPr>
          <p:cNvPr id="4" name="TextBox 3">
            <a:extLst>
              <a:ext uri="{FF2B5EF4-FFF2-40B4-BE49-F238E27FC236}">
                <a16:creationId xmlns:a16="http://schemas.microsoft.com/office/drawing/2014/main" id="{AF52AF2B-F5A3-4B42-9D29-706567C9AE7C}"/>
              </a:ext>
            </a:extLst>
          </p:cNvPr>
          <p:cNvSpPr txBox="1"/>
          <p:nvPr/>
        </p:nvSpPr>
        <p:spPr>
          <a:xfrm>
            <a:off x="4789177" y="782459"/>
            <a:ext cx="2731838" cy="584775"/>
          </a:xfrm>
          <a:prstGeom prst="rect">
            <a:avLst/>
          </a:prstGeom>
          <a:noFill/>
        </p:spPr>
        <p:txBody>
          <a:bodyPr wrap="none" rtlCol="0">
            <a:spAutoFit/>
          </a:bodyPr>
          <a:lstStyle/>
          <a:p>
            <a:r>
              <a:rPr lang="en-IN" sz="1800" dirty="0">
                <a:solidFill>
                  <a:srgbClr val="00B0F0"/>
                </a:solidFill>
                <a:latin typeface="Arial" panose="020B0604020202020204" pitchFamily="34" charset="0"/>
                <a:ea typeface="Calibri" panose="020F0502020204030204" pitchFamily="34" charset="0"/>
                <a:cs typeface="Times New Roman" panose="02020603050405020304" pitchFamily="18" charset="0"/>
              </a:rPr>
              <a:t>3</a:t>
            </a:r>
            <a:r>
              <a:rPr lang="en-IN" sz="14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Visualization Using Tableau?</a:t>
            </a:r>
            <a:endParaRPr lang="en-IN" dirty="0"/>
          </a:p>
          <a:p>
            <a:endParaRPr lang="en-US" dirty="0"/>
          </a:p>
        </p:txBody>
      </p:sp>
      <p:grpSp>
        <p:nvGrpSpPr>
          <p:cNvPr id="5" name="Google Shape;158;p18">
            <a:extLst>
              <a:ext uri="{FF2B5EF4-FFF2-40B4-BE49-F238E27FC236}">
                <a16:creationId xmlns:a16="http://schemas.microsoft.com/office/drawing/2014/main" id="{6AEC1A4B-F925-80DC-8358-36E00A7D6164}"/>
              </a:ext>
            </a:extLst>
          </p:cNvPr>
          <p:cNvGrpSpPr/>
          <p:nvPr/>
        </p:nvGrpSpPr>
        <p:grpSpPr>
          <a:xfrm>
            <a:off x="333623" y="861852"/>
            <a:ext cx="366458" cy="366437"/>
            <a:chOff x="1923675" y="1633650"/>
            <a:chExt cx="436000" cy="435975"/>
          </a:xfrm>
        </p:grpSpPr>
        <p:sp>
          <p:nvSpPr>
            <p:cNvPr id="6" name="Google Shape;159;p18">
              <a:extLst>
                <a:ext uri="{FF2B5EF4-FFF2-40B4-BE49-F238E27FC236}">
                  <a16:creationId xmlns:a16="http://schemas.microsoft.com/office/drawing/2014/main" id="{81134A4B-4888-A2F6-0EDA-A6C8D4DFFB3E}"/>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p18">
              <a:extLst>
                <a:ext uri="{FF2B5EF4-FFF2-40B4-BE49-F238E27FC236}">
                  <a16:creationId xmlns:a16="http://schemas.microsoft.com/office/drawing/2014/main" id="{0130FF57-9D2C-8E60-692B-F0A1D3B14B3B}"/>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1;p18">
              <a:extLst>
                <a:ext uri="{FF2B5EF4-FFF2-40B4-BE49-F238E27FC236}">
                  <a16:creationId xmlns:a16="http://schemas.microsoft.com/office/drawing/2014/main" id="{DD0FD23D-9B34-498D-EFCE-AB7DD00B1E62}"/>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18">
              <a:extLst>
                <a:ext uri="{FF2B5EF4-FFF2-40B4-BE49-F238E27FC236}">
                  <a16:creationId xmlns:a16="http://schemas.microsoft.com/office/drawing/2014/main" id="{1DED8ED2-E338-9C28-F24C-761B8061DD42}"/>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8">
              <a:extLst>
                <a:ext uri="{FF2B5EF4-FFF2-40B4-BE49-F238E27FC236}">
                  <a16:creationId xmlns:a16="http://schemas.microsoft.com/office/drawing/2014/main" id="{98EDC495-9318-B9BD-897F-BBDC5A4647CC}"/>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8">
              <a:extLst>
                <a:ext uri="{FF2B5EF4-FFF2-40B4-BE49-F238E27FC236}">
                  <a16:creationId xmlns:a16="http://schemas.microsoft.com/office/drawing/2014/main" id="{6440490A-D3C5-559B-64BA-0A9A2AA1BC01}"/>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220" name="Google Shape;220;p22"/>
          <p:cNvSpPr txBox="1">
            <a:spLocks noGrp="1"/>
          </p:cNvSpPr>
          <p:nvPr>
            <p:ph type="body" idx="1"/>
          </p:nvPr>
        </p:nvSpPr>
        <p:spPr>
          <a:xfrm>
            <a:off x="5232400" y="2226229"/>
            <a:ext cx="3401750" cy="2134812"/>
          </a:xfrm>
          <a:prstGeom prst="rect">
            <a:avLst/>
          </a:prstGeom>
        </p:spPr>
        <p:txBody>
          <a:bodyPr spcFirstLastPara="1" wrap="square" lIns="91425" tIns="91425" rIns="91425" bIns="91425" anchor="t" anchorCtr="0">
            <a:noAutofit/>
          </a:bodyPr>
          <a:lstStyle/>
          <a:p>
            <a:pPr>
              <a:buFont typeface="Wingdings" pitchFamily="2" charset="2"/>
              <a:buChar char="§"/>
            </a:pPr>
            <a:r>
              <a:rPr lang="en-IN" sz="16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It Reject Null Hypothesis.</a:t>
            </a:r>
          </a:p>
          <a:p>
            <a:pPr>
              <a:buFont typeface="Wingdings" pitchFamily="2" charset="2"/>
              <a:buChar char="§"/>
            </a:pPr>
            <a:r>
              <a:rPr lang="en-IN" sz="1600" dirty="0">
                <a:solidFill>
                  <a:srgbClr val="92D050"/>
                </a:solidFill>
                <a:latin typeface="Calibri" panose="020F0502020204030204" pitchFamily="34" charset="0"/>
                <a:ea typeface="Calibri" panose="020F0502020204030204" pitchFamily="34" charset="0"/>
                <a:cs typeface="Times New Roman" panose="02020603050405020304" pitchFamily="18" charset="0"/>
              </a:rPr>
              <a:t>Where The Data Is Not Normally Distributed.</a:t>
            </a:r>
          </a:p>
          <a:p>
            <a:pPr>
              <a:buFont typeface="Wingdings" pitchFamily="2" charset="2"/>
              <a:buChar char="§"/>
            </a:pPr>
            <a:r>
              <a:rPr lang="en-IN" sz="1600" dirty="0">
                <a:solidFill>
                  <a:srgbClr val="92D050"/>
                </a:solidFill>
                <a:latin typeface="Calibri" panose="020F0502020204030204" pitchFamily="34" charset="0"/>
                <a:ea typeface="Calibri" panose="020F0502020204030204" pitchFamily="34" charset="0"/>
                <a:cs typeface="Times New Roman" panose="02020603050405020304" pitchFamily="18" charset="0"/>
              </a:rPr>
              <a:t>Where It Doesn’t Produce Gaussian . </a:t>
            </a:r>
            <a:endParaRPr lang="en-IN" sz="16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itchFamily="2" charset="2"/>
              <a:buChar char="§"/>
            </a:pPr>
            <a:r>
              <a:rPr lang="en-IN" sz="16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It Vary Insignificantly Small In Terms Of Statistical Test .</a:t>
            </a:r>
          </a:p>
        </p:txBody>
      </p:sp>
      <p:sp>
        <p:nvSpPr>
          <p:cNvPr id="228" name="Google Shape;228;p2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4" name="TextBox 3">
            <a:extLst>
              <a:ext uri="{FF2B5EF4-FFF2-40B4-BE49-F238E27FC236}">
                <a16:creationId xmlns:a16="http://schemas.microsoft.com/office/drawing/2014/main" id="{AF52AF2B-F5A3-4B42-9D29-706567C9AE7C}"/>
              </a:ext>
            </a:extLst>
          </p:cNvPr>
          <p:cNvSpPr txBox="1"/>
          <p:nvPr/>
        </p:nvSpPr>
        <p:spPr>
          <a:xfrm>
            <a:off x="4789177" y="782459"/>
            <a:ext cx="1975221" cy="584775"/>
          </a:xfrm>
          <a:prstGeom prst="rect">
            <a:avLst/>
          </a:prstGeom>
          <a:noFill/>
        </p:spPr>
        <p:txBody>
          <a:bodyPr wrap="none" rtlCol="0">
            <a:spAutoFit/>
          </a:bodyPr>
          <a:lstStyle/>
          <a:p>
            <a:r>
              <a:rPr lang="en-IN" sz="18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4</a:t>
            </a:r>
            <a:r>
              <a:rPr lang="en-IN" sz="1400"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Statistical Testing ?</a:t>
            </a:r>
            <a:endParaRPr lang="en-IN" dirty="0"/>
          </a:p>
          <a:p>
            <a:endParaRPr lang="en-US" dirty="0"/>
          </a:p>
        </p:txBody>
      </p:sp>
      <p:grpSp>
        <p:nvGrpSpPr>
          <p:cNvPr id="5" name="Google Shape;158;p18">
            <a:extLst>
              <a:ext uri="{FF2B5EF4-FFF2-40B4-BE49-F238E27FC236}">
                <a16:creationId xmlns:a16="http://schemas.microsoft.com/office/drawing/2014/main" id="{6AEC1A4B-F925-80DC-8358-36E00A7D6164}"/>
              </a:ext>
            </a:extLst>
          </p:cNvPr>
          <p:cNvGrpSpPr/>
          <p:nvPr/>
        </p:nvGrpSpPr>
        <p:grpSpPr>
          <a:xfrm>
            <a:off x="333623" y="861852"/>
            <a:ext cx="366458" cy="366437"/>
            <a:chOff x="1923675" y="1633650"/>
            <a:chExt cx="436000" cy="435975"/>
          </a:xfrm>
        </p:grpSpPr>
        <p:sp>
          <p:nvSpPr>
            <p:cNvPr id="6" name="Google Shape;159;p18">
              <a:extLst>
                <a:ext uri="{FF2B5EF4-FFF2-40B4-BE49-F238E27FC236}">
                  <a16:creationId xmlns:a16="http://schemas.microsoft.com/office/drawing/2014/main" id="{81134A4B-4888-A2F6-0EDA-A6C8D4DFFB3E}"/>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p18">
              <a:extLst>
                <a:ext uri="{FF2B5EF4-FFF2-40B4-BE49-F238E27FC236}">
                  <a16:creationId xmlns:a16="http://schemas.microsoft.com/office/drawing/2014/main" id="{0130FF57-9D2C-8E60-692B-F0A1D3B14B3B}"/>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1;p18">
              <a:extLst>
                <a:ext uri="{FF2B5EF4-FFF2-40B4-BE49-F238E27FC236}">
                  <a16:creationId xmlns:a16="http://schemas.microsoft.com/office/drawing/2014/main" id="{DD0FD23D-9B34-498D-EFCE-AB7DD00B1E62}"/>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18">
              <a:extLst>
                <a:ext uri="{FF2B5EF4-FFF2-40B4-BE49-F238E27FC236}">
                  <a16:creationId xmlns:a16="http://schemas.microsoft.com/office/drawing/2014/main" id="{1DED8ED2-E338-9C28-F24C-761B8061DD42}"/>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8">
              <a:extLst>
                <a:ext uri="{FF2B5EF4-FFF2-40B4-BE49-F238E27FC236}">
                  <a16:creationId xmlns:a16="http://schemas.microsoft.com/office/drawing/2014/main" id="{98EDC495-9318-B9BD-897F-BBDC5A4647CC}"/>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8">
              <a:extLst>
                <a:ext uri="{FF2B5EF4-FFF2-40B4-BE49-F238E27FC236}">
                  <a16:creationId xmlns:a16="http://schemas.microsoft.com/office/drawing/2014/main" id="{6440490A-D3C5-559B-64BA-0A9A2AA1BC01}"/>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94046702-C60D-230E-3DA2-20A303154CC4}"/>
              </a:ext>
            </a:extLst>
          </p:cNvPr>
          <p:cNvPicPr>
            <a:picLocks noChangeAspect="1"/>
          </p:cNvPicPr>
          <p:nvPr/>
        </p:nvPicPr>
        <p:blipFill>
          <a:blip r:embed="rId3"/>
          <a:stretch>
            <a:fillRect/>
          </a:stretch>
        </p:blipFill>
        <p:spPr>
          <a:xfrm>
            <a:off x="225477" y="1559425"/>
            <a:ext cx="4666217" cy="2382055"/>
          </a:xfrm>
          <a:prstGeom prst="rect">
            <a:avLst/>
          </a:prstGeom>
        </p:spPr>
      </p:pic>
    </p:spTree>
    <p:extLst>
      <p:ext uri="{BB962C8B-B14F-4D97-AF65-F5344CB8AC3E}">
        <p14:creationId xmlns:p14="http://schemas.microsoft.com/office/powerpoint/2010/main" val="138815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734733"/>
            <a:ext cx="4505700" cy="1303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Logistic Regression</a:t>
            </a:r>
            <a:endParaRPr sz="4000" dirty="0"/>
          </a:p>
        </p:txBody>
      </p:sp>
      <p:sp>
        <p:nvSpPr>
          <p:cNvPr id="144" name="Google Shape;144;p16"/>
          <p:cNvSpPr txBox="1"/>
          <p:nvPr/>
        </p:nvSpPr>
        <p:spPr>
          <a:xfrm>
            <a:off x="0" y="66240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2</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4" name="Google Shape;1119;p48">
            <a:extLst>
              <a:ext uri="{FF2B5EF4-FFF2-40B4-BE49-F238E27FC236}">
                <a16:creationId xmlns:a16="http://schemas.microsoft.com/office/drawing/2014/main" id="{90C0B89D-E971-5949-EF2F-E16757F06760}"/>
              </a:ext>
            </a:extLst>
          </p:cNvPr>
          <p:cNvGrpSpPr/>
          <p:nvPr/>
        </p:nvGrpSpPr>
        <p:grpSpPr>
          <a:xfrm>
            <a:off x="3854762" y="2831427"/>
            <a:ext cx="263038" cy="333027"/>
            <a:chOff x="2635450" y="4321225"/>
            <a:chExt cx="368400" cy="466425"/>
          </a:xfrm>
        </p:grpSpPr>
        <p:sp>
          <p:nvSpPr>
            <p:cNvPr id="5" name="Google Shape;1120;p48">
              <a:extLst>
                <a:ext uri="{FF2B5EF4-FFF2-40B4-BE49-F238E27FC236}">
                  <a16:creationId xmlns:a16="http://schemas.microsoft.com/office/drawing/2014/main" id="{059C41C0-523E-AE38-5640-430311B85058}"/>
                </a:ext>
              </a:extLst>
            </p:cNvPr>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21;p48">
              <a:extLst>
                <a:ext uri="{FF2B5EF4-FFF2-40B4-BE49-F238E27FC236}">
                  <a16:creationId xmlns:a16="http://schemas.microsoft.com/office/drawing/2014/main" id="{1743E93D-CC90-97E1-435C-7376B20AB6DD}"/>
                </a:ext>
              </a:extLst>
            </p:cNvPr>
            <p:cNvSpPr/>
            <p:nvPr/>
          </p:nvSpPr>
          <p:spPr>
            <a:xfrm>
              <a:off x="2819350" y="4321225"/>
              <a:ext cx="25" cy="347075"/>
            </a:xfrm>
            <a:custGeom>
              <a:avLst/>
              <a:gdLst/>
              <a:ahLst/>
              <a:cxnLst/>
              <a:rect l="l" t="t" r="r" b="b"/>
              <a:pathLst>
                <a:path w="1" h="13883" fill="none" extrusionOk="0">
                  <a:moveTo>
                    <a:pt x="0" y="13883"/>
                  </a:moveTo>
                  <a:lnTo>
                    <a:pt x="0" y="0"/>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2;p48">
              <a:extLst>
                <a:ext uri="{FF2B5EF4-FFF2-40B4-BE49-F238E27FC236}">
                  <a16:creationId xmlns:a16="http://schemas.microsoft.com/office/drawing/2014/main" id="{B6CBACEF-C506-EE89-1471-F9A99C58E0A5}"/>
                </a:ext>
              </a:extLst>
            </p:cNvPr>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3;p48">
              <a:extLst>
                <a:ext uri="{FF2B5EF4-FFF2-40B4-BE49-F238E27FC236}">
                  <a16:creationId xmlns:a16="http://schemas.microsoft.com/office/drawing/2014/main" id="{DF647167-4499-B24F-44D7-1CDF274768F4}"/>
                </a:ext>
              </a:extLst>
            </p:cNvPr>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4;p48">
              <a:extLst>
                <a:ext uri="{FF2B5EF4-FFF2-40B4-BE49-F238E27FC236}">
                  <a16:creationId xmlns:a16="http://schemas.microsoft.com/office/drawing/2014/main" id="{786241EE-EFD7-94A5-4F4F-48395F225FED}"/>
                </a:ext>
              </a:extLst>
            </p:cNvPr>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5;p48">
              <a:extLst>
                <a:ext uri="{FF2B5EF4-FFF2-40B4-BE49-F238E27FC236}">
                  <a16:creationId xmlns:a16="http://schemas.microsoft.com/office/drawing/2014/main" id="{25BD527B-B9A7-825F-363D-566C2478EF23}"/>
                </a:ext>
              </a:extLst>
            </p:cNvPr>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9525" cap="rnd"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16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grpSp>
        <p:nvGrpSpPr>
          <p:cNvPr id="249" name="Google Shape;249;p24"/>
          <p:cNvGrpSpPr/>
          <p:nvPr/>
        </p:nvGrpSpPr>
        <p:grpSpPr>
          <a:xfrm>
            <a:off x="377059" y="931160"/>
            <a:ext cx="313910" cy="227820"/>
            <a:chOff x="3932350" y="3714775"/>
            <a:chExt cx="439650" cy="319075"/>
          </a:xfrm>
        </p:grpSpPr>
        <p:sp>
          <p:nvSpPr>
            <p:cNvPr id="250" name="Google Shape;250;p2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04BAAEF8-DE60-0BCE-8FE1-48AFD66537E1}"/>
              </a:ext>
            </a:extLst>
          </p:cNvPr>
          <p:cNvSpPr txBox="1"/>
          <p:nvPr/>
        </p:nvSpPr>
        <p:spPr>
          <a:xfrm>
            <a:off x="4572000" y="659597"/>
            <a:ext cx="4572000" cy="954107"/>
          </a:xfrm>
          <a:prstGeom prst="rect">
            <a:avLst/>
          </a:prstGeom>
          <a:noFill/>
        </p:spPr>
        <p:txBody>
          <a:bodyPr wrap="square" rtlCol="0">
            <a:spAutoFit/>
          </a:bodyPr>
          <a:lstStyle/>
          <a:p>
            <a:r>
              <a:rPr lang="en-IN" b="1" dirty="0">
                <a:solidFill>
                  <a:srgbClr val="00B0F0"/>
                </a:solidFill>
                <a:latin typeface="Arial" panose="020B0604020202020204" pitchFamily="34" charset="0"/>
                <a:ea typeface="Calibri" panose="020F0502020204030204" pitchFamily="34" charset="0"/>
                <a:cs typeface="Times New Roman" panose="02020603050405020304" pitchFamily="18" charset="0"/>
              </a:rPr>
              <a:t>1</a:t>
            </a:r>
            <a:r>
              <a:rPr lang="en-IN"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  </a:t>
            </a:r>
            <a:r>
              <a:rPr lang="en-IN" b="1" dirty="0">
                <a:solidFill>
                  <a:srgbClr val="00B0F0"/>
                </a:solidFill>
                <a:effectLst/>
                <a:latin typeface="Cambria" panose="02040503050406030204" pitchFamily="18" charset="0"/>
                <a:ea typeface="Calibri" panose="020F0502020204030204" pitchFamily="34" charset="0"/>
                <a:cs typeface="Arial" panose="020B0604020202020204" pitchFamily="34" charset="0"/>
              </a:rPr>
              <a:t>Can we build a model to predict which cars are American based on the reported features of the vehicle?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8AD5876D-9B64-DDE1-DB72-E6FD52CC64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506" y="1559425"/>
            <a:ext cx="4354494" cy="3075359"/>
          </a:xfrm>
          <a:prstGeom prst="rect">
            <a:avLst/>
          </a:prstGeom>
        </p:spPr>
      </p:pic>
      <p:pic>
        <p:nvPicPr>
          <p:cNvPr id="4" name="Picture 3">
            <a:extLst>
              <a:ext uri="{FF2B5EF4-FFF2-40B4-BE49-F238E27FC236}">
                <a16:creationId xmlns:a16="http://schemas.microsoft.com/office/drawing/2014/main" id="{FC84B02E-FAE4-C6E6-4638-3D84B37854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067" y="1651000"/>
            <a:ext cx="4235883" cy="3173719"/>
          </a:xfrm>
          <a:prstGeom prst="rect">
            <a:avLst/>
          </a:prstGeom>
        </p:spPr>
      </p:pic>
      <p:sp>
        <p:nvSpPr>
          <p:cNvPr id="5" name="TextBox 4">
            <a:extLst>
              <a:ext uri="{FF2B5EF4-FFF2-40B4-BE49-F238E27FC236}">
                <a16:creationId xmlns:a16="http://schemas.microsoft.com/office/drawing/2014/main" id="{55AC6246-70FA-4B51-9005-E7D2C2E9E665}"/>
              </a:ext>
            </a:extLst>
          </p:cNvPr>
          <p:cNvSpPr txBox="1"/>
          <p:nvPr/>
        </p:nvSpPr>
        <p:spPr>
          <a:xfrm>
            <a:off x="3364690" y="4673623"/>
            <a:ext cx="3082895" cy="307777"/>
          </a:xfrm>
          <a:prstGeom prst="rect">
            <a:avLst/>
          </a:prstGeom>
          <a:noFill/>
        </p:spPr>
        <p:txBody>
          <a:bodyPr wrap="none" rtlCol="0">
            <a:spAutoFit/>
          </a:bodyPr>
          <a:lstStyle/>
          <a:p>
            <a:r>
              <a:rPr lang="en-IN" b="0" i="0" dirty="0">
                <a:solidFill>
                  <a:srgbClr val="92D050"/>
                </a:solidFill>
                <a:effectLst/>
                <a:latin typeface="Cambria" panose="02040503050406030204" pitchFamily="18" charset="0"/>
              </a:rPr>
              <a:t>Constructing  A New </a:t>
            </a:r>
            <a:r>
              <a:rPr lang="en-IN" dirty="0">
                <a:solidFill>
                  <a:srgbClr val="92D050"/>
                </a:solidFill>
                <a:latin typeface="Cambria" panose="02040503050406030204" pitchFamily="18" charset="0"/>
              </a:rPr>
              <a:t>B</a:t>
            </a:r>
            <a:r>
              <a:rPr lang="en-IN" b="0" i="0" dirty="0">
                <a:solidFill>
                  <a:srgbClr val="92D050"/>
                </a:solidFill>
                <a:effectLst/>
                <a:latin typeface="Cambria" panose="02040503050406030204" pitchFamily="18" charset="0"/>
              </a:rPr>
              <a:t>inary </a:t>
            </a:r>
            <a:r>
              <a:rPr lang="en-IN" dirty="0">
                <a:solidFill>
                  <a:srgbClr val="92D050"/>
                </a:solidFill>
                <a:latin typeface="Cambria" panose="02040503050406030204" pitchFamily="18" charset="0"/>
              </a:rPr>
              <a:t>V</a:t>
            </a:r>
            <a:r>
              <a:rPr lang="en-IN" b="0" i="0" dirty="0">
                <a:solidFill>
                  <a:srgbClr val="92D050"/>
                </a:solidFill>
                <a:effectLst/>
                <a:latin typeface="Cambria" panose="02040503050406030204" pitchFamily="18" charset="0"/>
              </a:rPr>
              <a:t>ariable</a:t>
            </a:r>
            <a:endParaRPr lang="en-US" dirty="0">
              <a:solidFill>
                <a:srgbClr val="92D050"/>
              </a:solidFill>
              <a:latin typeface="Cambria" panose="02040503050406030204" pitchFamily="18" charset="0"/>
            </a:endParaRPr>
          </a:p>
        </p:txBody>
      </p:sp>
    </p:spTree>
    <p:extLst>
      <p:ext uri="{BB962C8B-B14F-4D97-AF65-F5344CB8AC3E}">
        <p14:creationId xmlns:p14="http://schemas.microsoft.com/office/powerpoint/2010/main" val="7686996"/>
      </p:ext>
    </p:extLst>
  </p:cSld>
  <p:clrMapOvr>
    <a:masterClrMapping/>
  </p:clrMapOvr>
</p:sld>
</file>

<file path=ppt/theme/theme1.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932</Words>
  <Application>Microsoft Macintosh PowerPoint</Application>
  <PresentationFormat>On-screen Show (16:9)</PresentationFormat>
  <Paragraphs>123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 Slab</vt:lpstr>
      <vt:lpstr>Cambria</vt:lpstr>
      <vt:lpstr>Calibri</vt:lpstr>
      <vt:lpstr>Arial</vt:lpstr>
      <vt:lpstr>Wingdings</vt:lpstr>
      <vt:lpstr>Nixie One</vt:lpstr>
      <vt:lpstr>Warwick template</vt:lpstr>
      <vt:lpstr>SET CONNECT CAPSTONE PROJECT </vt:lpstr>
      <vt:lpstr>Insight Strategists</vt:lpstr>
      <vt:lpstr>Exploratory And Data Analysis</vt:lpstr>
      <vt:lpstr>EDA</vt:lpstr>
      <vt:lpstr>EDA</vt:lpstr>
      <vt:lpstr>EDA</vt:lpstr>
      <vt:lpstr>EDA</vt:lpstr>
      <vt:lpstr>Logistic Regression</vt:lpstr>
      <vt:lpstr>Logistic Regression</vt:lpstr>
      <vt:lpstr>Logistic Regression</vt:lpstr>
      <vt:lpstr>Logistic Regression</vt:lpstr>
      <vt:lpstr>Logistic Regression</vt:lpstr>
      <vt:lpstr>Logistic Regression</vt:lpstr>
      <vt:lpstr>XG BOOST Classifier</vt:lpstr>
      <vt:lpstr>Classifier</vt:lpstr>
      <vt:lpstr>Linear Regression</vt:lpstr>
      <vt:lpstr>Linear Regression</vt:lpstr>
      <vt:lpstr>Non-Linear Regression</vt:lpstr>
      <vt:lpstr>Non Linear Regression</vt:lpstr>
      <vt:lpstr>Conclusion For Business Value</vt:lpstr>
      <vt:lpstr>Conclusion</vt:lpstr>
      <vt:lpstr>Feedback And Interest</vt:lpstr>
      <vt:lpstr>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CONNECT CAPSTONE PROJECT </dc:title>
  <cp:lastModifiedBy>anushbharathwaj.l@gmail.com</cp:lastModifiedBy>
  <cp:revision>6</cp:revision>
  <dcterms:modified xsi:type="dcterms:W3CDTF">2022-10-17T05:12:20Z</dcterms:modified>
</cp:coreProperties>
</file>